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2" r:id="rId5"/>
    <p:sldId id="275" r:id="rId6"/>
    <p:sldId id="267" r:id="rId7"/>
    <p:sldId id="266" r:id="rId8"/>
    <p:sldId id="274" r:id="rId9"/>
    <p:sldId id="269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11" userDrawn="1">
          <p15:clr>
            <a:srgbClr val="A4A3A4"/>
          </p15:clr>
        </p15:guide>
        <p15:guide id="2" pos="37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99"/>
    <a:srgbClr val="8827E0"/>
    <a:srgbClr val="A027E1"/>
    <a:srgbClr val="7326DE"/>
    <a:srgbClr val="5826DD"/>
    <a:srgbClr val="4826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88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902" y="72"/>
      </p:cViewPr>
      <p:guideLst>
        <p:guide orient="horz" pos="1911"/>
        <p:guide pos="37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01A3B-EBC5-309A-5833-6A3527A21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1AC1E-3426-B172-8689-36E1C2C50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0371A-B511-E7AF-82D3-2555528FE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EC455-84C5-0B35-85E4-114C57FB6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7C52D-F15C-C9F8-3335-E2F785D63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8290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E4A95-1E34-B411-1124-761AFA6F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FB203-13BE-1511-601C-7F13394B9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44ADA-4CBE-ACD8-8C3E-A6B0EB4ED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88AE9-AB64-D242-C797-3D57D7200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97950-8BA4-A729-69AB-2A9C33B2A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94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C0F03-ECF6-9EAD-7B6F-762EC4E8EB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05B80-B287-1348-4AE5-E3185B09A4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DFEA5-C05E-EE04-79A5-B97CAA2D5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34E43-5162-4C3D-E0AA-5E98F5C8A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4C3D3-8F53-9E28-359C-CB021024E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479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4E764-B4B6-B478-60C7-B09720C5D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C38D4-F354-496B-88C6-F64954991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37F03-F494-C075-4D7F-D70913AB0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6BED7-4DD1-A4E3-0CBD-413FF9974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CE9AF-E3DB-8414-8012-9B95248B2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868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D14DC-0629-C9BA-9155-416D5779A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DC039-F1FD-26FE-0C22-C7ADBC2BB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80BFCB-EC10-CA84-A4F5-928014591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EBCA7-A6B9-EDC4-4B9B-0C8674607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21103-40FE-F4B2-8B0C-282A53171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9943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1E88E-D634-6D2E-C351-35847363F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6BFA6-F8A5-37CB-54A6-121149CEFD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9E679-2CE4-8457-AB14-556828553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A388F-9E62-8A02-083F-2AEC36FE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A602B-8164-9F55-8E03-DCF8A4A4F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C63AA-D0D3-27E6-0592-0ADAA9BC0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6807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53B21-9D92-48CD-3458-A51BFDAB4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D448B5-876C-A96A-9284-67F311924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8AAE2C-A09B-D0D4-284B-7120FE2E8B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D049C-A447-A694-9A5E-65A6985DE9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51C93C-1B4C-74D3-D3A9-28BEBB49C1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02345A-2B7D-D61E-8E73-4F3D5DF59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46AF72-04DC-8C73-7000-4103650C7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307D86-2DE0-FCBA-2E67-C847F48F3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749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C2076-C673-9D0E-5B06-94942C96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DEDDC2-4DF4-9836-7057-4326AF7DB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12BDD-2ACA-7B5C-8043-3A4BFD29D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AC3A1-27C5-409E-2820-D47168974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1675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7AB14A-5220-5F8C-ED07-7B911FD6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909533-2F26-8DB3-17FD-5A6F600F3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F9FB8-AA60-B620-5780-6DE1DC7F5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438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05479-F708-0870-55C0-B70CC6D91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B96E1-2569-4F2E-6EC6-88F88F9ED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F094E3-7561-9664-5B49-78D71C0724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DAAA1E-98DF-9855-D0F6-F8ED020AE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D6F5D-C8F6-08B6-0A66-3E84D712E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98900-65E8-5774-8D81-B6E0711DC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539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6237D-27E1-71BC-5F77-9757340E9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B64786-A5CA-67A3-425C-6F53A9B008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A45C0D-643C-5D40-8297-7C3BE4BF88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32721-1BAC-E8D1-4F33-40FE2C607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EF651A-2FB5-C6F9-7314-0A7A564E4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2B75D-FA4C-37BE-1702-C0393D098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023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0D04F6-B412-9D09-7BB2-34587C8DE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4B7498-AA6E-1795-B6DC-EB4518ECA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54804-E6E6-FD29-5346-700ACCE298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75C4D-A8F9-4DD8-97E0-2A1461156B3C}" type="datetimeFigureOut">
              <a:rPr lang="en-IN" smtClean="0"/>
              <a:t>28-02-2024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77892-2BB5-7584-C3E0-48776C1DA2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7022E-4C6A-244B-9EF6-280874378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49F56-6236-4966-A0A8-7AE82B700D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6111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469FD0E-7B6B-F226-77D8-0FACE13151BD}"/>
              </a:ext>
            </a:extLst>
          </p:cNvPr>
          <p:cNvSpPr/>
          <p:nvPr/>
        </p:nvSpPr>
        <p:spPr>
          <a:xfrm>
            <a:off x="6981185" y="4980844"/>
            <a:ext cx="2302344" cy="1877561"/>
          </a:xfrm>
          <a:custGeom>
            <a:avLst/>
            <a:gdLst>
              <a:gd name="connsiteX0" fmla="*/ 2302237 w 2302344"/>
              <a:gd name="connsiteY0" fmla="*/ 1877453 h 1877561"/>
              <a:gd name="connsiteX1" fmla="*/ 1454758 w 2302344"/>
              <a:gd name="connsiteY1" fmla="*/ 1877453 h 1877561"/>
              <a:gd name="connsiteX2" fmla="*/ 47530 w 2302344"/>
              <a:gd name="connsiteY2" fmla="*/ 471310 h 1877561"/>
              <a:gd name="connsiteX3" fmla="*/ 40485 w 2302344"/>
              <a:gd name="connsiteY3" fmla="*/ 248874 h 1877561"/>
              <a:gd name="connsiteX4" fmla="*/ 47530 w 2302344"/>
              <a:gd name="connsiteY4" fmla="*/ 241287 h 1877561"/>
              <a:gd name="connsiteX5" fmla="*/ 241247 w 2302344"/>
              <a:gd name="connsiteY5" fmla="*/ 47569 h 1877561"/>
              <a:gd name="connsiteX6" fmla="*/ 471134 w 2302344"/>
              <a:gd name="connsiteY6" fmla="*/ 47435 h 1877561"/>
              <a:gd name="connsiteX7" fmla="*/ 471270 w 2302344"/>
              <a:gd name="connsiteY7" fmla="*/ 47569 h 1877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02344" h="1877561">
                <a:moveTo>
                  <a:pt x="2302237" y="1877453"/>
                </a:moveTo>
                <a:lnTo>
                  <a:pt x="1454758" y="1877453"/>
                </a:lnTo>
                <a:lnTo>
                  <a:pt x="47530" y="471310"/>
                </a:lnTo>
                <a:cubicBezTo>
                  <a:pt x="-13159" y="410647"/>
                  <a:pt x="-16248" y="313247"/>
                  <a:pt x="40485" y="248874"/>
                </a:cubicBezTo>
                <a:lnTo>
                  <a:pt x="47530" y="241287"/>
                </a:lnTo>
                <a:lnTo>
                  <a:pt x="241247" y="47569"/>
                </a:lnTo>
                <a:cubicBezTo>
                  <a:pt x="304700" y="-15937"/>
                  <a:pt x="407627" y="-16018"/>
                  <a:pt x="471134" y="47435"/>
                </a:cubicBezTo>
                <a:cubicBezTo>
                  <a:pt x="471188" y="47488"/>
                  <a:pt x="471216" y="47516"/>
                  <a:pt x="471270" y="47569"/>
                </a:cubicBezTo>
                <a:close/>
              </a:path>
            </a:pathLst>
          </a:custGeom>
          <a:solidFill>
            <a:srgbClr val="A4A4A4">
              <a:alpha val="14000"/>
            </a:srgbClr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ED0C4BF-DD34-80D0-6B49-B45716292631}"/>
              </a:ext>
            </a:extLst>
          </p:cNvPr>
          <p:cNvSpPr/>
          <p:nvPr/>
        </p:nvSpPr>
        <p:spPr>
          <a:xfrm>
            <a:off x="7018297" y="4689516"/>
            <a:ext cx="2746952" cy="2168888"/>
          </a:xfrm>
          <a:custGeom>
            <a:avLst/>
            <a:gdLst>
              <a:gd name="connsiteX0" fmla="*/ 2746845 w 2746952"/>
              <a:gd name="connsiteY0" fmla="*/ 2168781 h 2168888"/>
              <a:gd name="connsiteX1" fmla="*/ 1591044 w 2746952"/>
              <a:gd name="connsiteY1" fmla="*/ 2168781 h 2168888"/>
              <a:gd name="connsiteX2" fmla="*/ 54581 w 2746952"/>
              <a:gd name="connsiteY2" fmla="*/ 632319 h 2168888"/>
              <a:gd name="connsiteX3" fmla="*/ 3917 w 2746952"/>
              <a:gd name="connsiteY3" fmla="*/ 539930 h 2168888"/>
              <a:gd name="connsiteX4" fmla="*/ 54581 w 2746952"/>
              <a:gd name="connsiteY4" fmla="*/ 370055 h 2168888"/>
              <a:gd name="connsiteX5" fmla="*/ 370489 w 2746952"/>
              <a:gd name="connsiteY5" fmla="*/ 54147 h 2168888"/>
              <a:gd name="connsiteX6" fmla="*/ 632753 w 2746952"/>
              <a:gd name="connsiteY6" fmla="*/ 54147 h 2168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46952" h="2168888">
                <a:moveTo>
                  <a:pt x="2746845" y="2168781"/>
                </a:moveTo>
                <a:lnTo>
                  <a:pt x="1591044" y="2168781"/>
                </a:lnTo>
                <a:lnTo>
                  <a:pt x="54581" y="632319"/>
                </a:lnTo>
                <a:cubicBezTo>
                  <a:pt x="28815" y="607311"/>
                  <a:pt x="11150" y="575097"/>
                  <a:pt x="3917" y="539930"/>
                </a:cubicBezTo>
                <a:cubicBezTo>
                  <a:pt x="-9116" y="478374"/>
                  <a:pt x="9958" y="414407"/>
                  <a:pt x="54581" y="370055"/>
                </a:cubicBezTo>
                <a:lnTo>
                  <a:pt x="370489" y="54147"/>
                </a:lnTo>
                <a:cubicBezTo>
                  <a:pt x="442936" y="-18193"/>
                  <a:pt x="560305" y="-18193"/>
                  <a:pt x="632753" y="5414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32000">
                <a:schemeClr val="accent3"/>
              </a:gs>
              <a:gs pos="58000">
                <a:schemeClr val="accent4"/>
              </a:gs>
              <a:gs pos="82000">
                <a:schemeClr val="accent5"/>
              </a:gs>
              <a:gs pos="100000">
                <a:schemeClr val="accent6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96BAAF8-0116-869D-56AE-7BA3A22DA4A8}"/>
              </a:ext>
            </a:extLst>
          </p:cNvPr>
          <p:cNvSpPr/>
          <p:nvPr/>
        </p:nvSpPr>
        <p:spPr>
          <a:xfrm>
            <a:off x="5067008" y="-1083"/>
            <a:ext cx="1821741" cy="3992473"/>
          </a:xfrm>
          <a:custGeom>
            <a:avLst/>
            <a:gdLst>
              <a:gd name="connsiteX0" fmla="*/ 1821634 w 1821741"/>
              <a:gd name="connsiteY0" fmla="*/ 3980987 h 3992473"/>
              <a:gd name="connsiteX1" fmla="*/ 1810255 w 1821741"/>
              <a:gd name="connsiteY1" fmla="*/ 3992366 h 3992473"/>
              <a:gd name="connsiteX2" fmla="*/ 536869 w 1821741"/>
              <a:gd name="connsiteY2" fmla="*/ 2718979 h 3992473"/>
              <a:gd name="connsiteX3" fmla="*/ 536869 w 1821741"/>
              <a:gd name="connsiteY3" fmla="*/ 121270 h 3992473"/>
              <a:gd name="connsiteX4" fmla="*/ 657976 w 1821741"/>
              <a:gd name="connsiteY4" fmla="*/ -108 h 3992473"/>
              <a:gd name="connsiteX5" fmla="*/ 681005 w 1821741"/>
              <a:gd name="connsiteY5" fmla="*/ -108 h 3992473"/>
              <a:gd name="connsiteX6" fmla="*/ 548247 w 1821741"/>
              <a:gd name="connsiteY6" fmla="*/ 132650 h 3992473"/>
              <a:gd name="connsiteX7" fmla="*/ 548247 w 1821741"/>
              <a:gd name="connsiteY7" fmla="*/ 2706516 h 3992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1741" h="3992473">
                <a:moveTo>
                  <a:pt x="1821634" y="3980987"/>
                </a:moveTo>
                <a:lnTo>
                  <a:pt x="1810255" y="3992366"/>
                </a:lnTo>
                <a:lnTo>
                  <a:pt x="536869" y="2718979"/>
                </a:lnTo>
                <a:cubicBezTo>
                  <a:pt x="-179100" y="2001060"/>
                  <a:pt x="-179100" y="839189"/>
                  <a:pt x="536869" y="121270"/>
                </a:cubicBezTo>
                <a:lnTo>
                  <a:pt x="657976" y="-108"/>
                </a:lnTo>
                <a:lnTo>
                  <a:pt x="681005" y="-108"/>
                </a:lnTo>
                <a:lnTo>
                  <a:pt x="548247" y="132650"/>
                </a:lnTo>
                <a:cubicBezTo>
                  <a:pt x="-160948" y="844039"/>
                  <a:pt x="-160948" y="1995127"/>
                  <a:pt x="548247" y="270651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1"/>
              </a:gs>
              <a:gs pos="100000">
                <a:schemeClr val="accent1"/>
              </a:gs>
            </a:gsLst>
            <a:lin ang="270000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3B049D5-7FE9-154E-ADBD-12645B4F4852}"/>
              </a:ext>
            </a:extLst>
          </p:cNvPr>
          <p:cNvSpPr/>
          <p:nvPr/>
        </p:nvSpPr>
        <p:spPr>
          <a:xfrm>
            <a:off x="5424403" y="0"/>
            <a:ext cx="6768408" cy="6858405"/>
          </a:xfrm>
          <a:custGeom>
            <a:avLst/>
            <a:gdLst>
              <a:gd name="connsiteX0" fmla="*/ 6768301 w 6768408"/>
              <a:gd name="connsiteY0" fmla="*/ -108 h 6858405"/>
              <a:gd name="connsiteX1" fmla="*/ 6768301 w 6768408"/>
              <a:gd name="connsiteY1" fmla="*/ 6858298 h 6858405"/>
              <a:gd name="connsiteX2" fmla="*/ 4825168 w 6768408"/>
              <a:gd name="connsiteY2" fmla="*/ 6858298 h 6858405"/>
              <a:gd name="connsiteX3" fmla="*/ 433338 w 6768408"/>
              <a:gd name="connsiteY3" fmla="*/ 2466198 h 6858405"/>
              <a:gd name="connsiteX4" fmla="*/ 432851 w 6768408"/>
              <a:gd name="connsiteY4" fmla="*/ 374539 h 6858405"/>
              <a:gd name="connsiteX5" fmla="*/ 433338 w 6768408"/>
              <a:gd name="connsiteY5" fmla="*/ 374051 h 6858405"/>
              <a:gd name="connsiteX6" fmla="*/ 807226 w 6768408"/>
              <a:gd name="connsiteY6" fmla="*/ -108 h 6858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8408" h="6858405">
                <a:moveTo>
                  <a:pt x="6768301" y="-108"/>
                </a:moveTo>
                <a:lnTo>
                  <a:pt x="6768301" y="6858298"/>
                </a:lnTo>
                <a:lnTo>
                  <a:pt x="4825168" y="6858298"/>
                </a:lnTo>
                <a:lnTo>
                  <a:pt x="433338" y="2466198"/>
                </a:lnTo>
                <a:cubicBezTo>
                  <a:pt x="-144400" y="1888731"/>
                  <a:pt x="-144617" y="952277"/>
                  <a:pt x="432851" y="374539"/>
                </a:cubicBezTo>
                <a:cubicBezTo>
                  <a:pt x="433014" y="374376"/>
                  <a:pt x="433176" y="374214"/>
                  <a:pt x="433338" y="374051"/>
                </a:cubicBezTo>
                <a:lnTo>
                  <a:pt x="807226" y="-10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E40DFCD-A47A-AA9F-4673-63B51136EA47}"/>
              </a:ext>
            </a:extLst>
          </p:cNvPr>
          <p:cNvSpPr/>
          <p:nvPr/>
        </p:nvSpPr>
        <p:spPr>
          <a:xfrm>
            <a:off x="5661419" y="5739993"/>
            <a:ext cx="27640" cy="27637"/>
          </a:xfrm>
          <a:custGeom>
            <a:avLst/>
            <a:gdLst>
              <a:gd name="connsiteX0" fmla="*/ -104 w 27640"/>
              <a:gd name="connsiteY0" fmla="*/ 13439 h 27637"/>
              <a:gd name="connsiteX1" fmla="*/ 13442 w 27640"/>
              <a:gd name="connsiteY1" fmla="*/ 27528 h 27637"/>
              <a:gd name="connsiteX2" fmla="*/ 27531 w 27640"/>
              <a:gd name="connsiteY2" fmla="*/ 13981 h 27637"/>
              <a:gd name="connsiteX3" fmla="*/ 13984 w 27640"/>
              <a:gd name="connsiteY3" fmla="*/ -108 h 27637"/>
              <a:gd name="connsiteX4" fmla="*/ 13713 w 27640"/>
              <a:gd name="connsiteY4" fmla="*/ -108 h 27637"/>
              <a:gd name="connsiteX5" fmla="*/ -104 w 27640"/>
              <a:gd name="connsiteY5" fmla="*/ 13439 h 27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40" h="27637">
                <a:moveTo>
                  <a:pt x="-104" y="13439"/>
                </a:moveTo>
                <a:cubicBezTo>
                  <a:pt x="-267" y="21080"/>
                  <a:pt x="5802" y="27365"/>
                  <a:pt x="13442" y="27528"/>
                </a:cubicBezTo>
                <a:cubicBezTo>
                  <a:pt x="21083" y="27663"/>
                  <a:pt x="27368" y="21621"/>
                  <a:pt x="27531" y="13981"/>
                </a:cubicBezTo>
                <a:cubicBezTo>
                  <a:pt x="27666" y="6341"/>
                  <a:pt x="21625" y="55"/>
                  <a:pt x="13984" y="-108"/>
                </a:cubicBezTo>
                <a:cubicBezTo>
                  <a:pt x="13903" y="-108"/>
                  <a:pt x="13795" y="-108"/>
                  <a:pt x="13713" y="-108"/>
                </a:cubicBezTo>
                <a:cubicBezTo>
                  <a:pt x="6181" y="-108"/>
                  <a:pt x="31" y="5907"/>
                  <a:pt x="-104" y="13439"/>
                </a:cubicBezTo>
                <a:close/>
              </a:path>
            </a:pathLst>
          </a:custGeom>
          <a:solidFill>
            <a:srgbClr val="929493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FF0891D-EB2E-9F35-276E-57E02F29A60D}"/>
              </a:ext>
            </a:extLst>
          </p:cNvPr>
          <p:cNvSpPr/>
          <p:nvPr/>
        </p:nvSpPr>
        <p:spPr>
          <a:xfrm>
            <a:off x="6792027" y="3894666"/>
            <a:ext cx="181525" cy="181525"/>
          </a:xfrm>
          <a:custGeom>
            <a:avLst/>
            <a:gdLst>
              <a:gd name="connsiteX0" fmla="*/ 181526 w 181525"/>
              <a:gd name="connsiteY0" fmla="*/ 90763 h 181525"/>
              <a:gd name="connsiteX1" fmla="*/ 90763 w 181525"/>
              <a:gd name="connsiteY1" fmla="*/ 181526 h 181525"/>
              <a:gd name="connsiteX2" fmla="*/ 0 w 181525"/>
              <a:gd name="connsiteY2" fmla="*/ 90763 h 181525"/>
              <a:gd name="connsiteX3" fmla="*/ 90763 w 181525"/>
              <a:gd name="connsiteY3" fmla="*/ 0 h 181525"/>
              <a:gd name="connsiteX4" fmla="*/ 181526 w 181525"/>
              <a:gd name="connsiteY4" fmla="*/ 90763 h 181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525" h="181525">
                <a:moveTo>
                  <a:pt x="181526" y="90763"/>
                </a:moveTo>
                <a:cubicBezTo>
                  <a:pt x="181526" y="140890"/>
                  <a:pt x="140890" y="181526"/>
                  <a:pt x="90763" y="181526"/>
                </a:cubicBezTo>
                <a:cubicBezTo>
                  <a:pt x="40636" y="181526"/>
                  <a:pt x="0" y="140890"/>
                  <a:pt x="0" y="90763"/>
                </a:cubicBezTo>
                <a:cubicBezTo>
                  <a:pt x="0" y="40636"/>
                  <a:pt x="40636" y="0"/>
                  <a:pt x="90763" y="0"/>
                </a:cubicBezTo>
                <a:cubicBezTo>
                  <a:pt x="140890" y="0"/>
                  <a:pt x="181526" y="40636"/>
                  <a:pt x="181526" y="90763"/>
                </a:cubicBezTo>
                <a:close/>
              </a:path>
            </a:pathLst>
          </a:custGeom>
          <a:gradFill>
            <a:gsLst>
              <a:gs pos="0">
                <a:srgbClr val="4826DC"/>
              </a:gs>
              <a:gs pos="50000">
                <a:srgbClr val="4826DC"/>
              </a:gs>
              <a:gs pos="100000">
                <a:srgbClr val="4826DC"/>
              </a:gs>
            </a:gsLst>
            <a:lin ang="270000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DE8B49F-3EB2-CEA9-9D24-32DBB7216B82}"/>
              </a:ext>
            </a:extLst>
          </p:cNvPr>
          <p:cNvSpPr/>
          <p:nvPr/>
        </p:nvSpPr>
        <p:spPr>
          <a:xfrm>
            <a:off x="7266432" y="6130137"/>
            <a:ext cx="739647" cy="728268"/>
          </a:xfrm>
          <a:custGeom>
            <a:avLst/>
            <a:gdLst>
              <a:gd name="connsiteX0" fmla="*/ 739648 w 739647"/>
              <a:gd name="connsiteY0" fmla="*/ 728269 h 728268"/>
              <a:gd name="connsiteX1" fmla="*/ 717431 w 739647"/>
              <a:gd name="connsiteY1" fmla="*/ 728269 h 728268"/>
              <a:gd name="connsiteX2" fmla="*/ 0 w 739647"/>
              <a:gd name="connsiteY2" fmla="*/ 11108 h 728268"/>
              <a:gd name="connsiteX3" fmla="*/ 11108 w 739647"/>
              <a:gd name="connsiteY3" fmla="*/ 0 h 728268"/>
              <a:gd name="connsiteX4" fmla="*/ 739648 w 739647"/>
              <a:gd name="connsiteY4" fmla="*/ 728269 h 72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9647" h="728268">
                <a:moveTo>
                  <a:pt x="739648" y="728269"/>
                </a:moveTo>
                <a:lnTo>
                  <a:pt x="717431" y="728269"/>
                </a:lnTo>
                <a:lnTo>
                  <a:pt x="0" y="11108"/>
                </a:lnTo>
                <a:lnTo>
                  <a:pt x="11108" y="0"/>
                </a:lnTo>
                <a:lnTo>
                  <a:pt x="739648" y="728269"/>
                </a:lnTo>
                <a:close/>
              </a:path>
            </a:pathLst>
          </a:custGeom>
          <a:solidFill>
            <a:schemeClr val="accent6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B7B7556-0065-E9E2-76F2-02EDBCB60D84}"/>
              </a:ext>
            </a:extLst>
          </p:cNvPr>
          <p:cNvSpPr/>
          <p:nvPr/>
        </p:nvSpPr>
        <p:spPr>
          <a:xfrm>
            <a:off x="7181358" y="6044793"/>
            <a:ext cx="181525" cy="181525"/>
          </a:xfrm>
          <a:custGeom>
            <a:avLst/>
            <a:gdLst>
              <a:gd name="connsiteX0" fmla="*/ 181526 w 181525"/>
              <a:gd name="connsiteY0" fmla="*/ 90763 h 181525"/>
              <a:gd name="connsiteX1" fmla="*/ 90763 w 181525"/>
              <a:gd name="connsiteY1" fmla="*/ 181526 h 181525"/>
              <a:gd name="connsiteX2" fmla="*/ 0 w 181525"/>
              <a:gd name="connsiteY2" fmla="*/ 90763 h 181525"/>
              <a:gd name="connsiteX3" fmla="*/ 90763 w 181525"/>
              <a:gd name="connsiteY3" fmla="*/ 0 h 181525"/>
              <a:gd name="connsiteX4" fmla="*/ 181526 w 181525"/>
              <a:gd name="connsiteY4" fmla="*/ 90763 h 181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525" h="181525">
                <a:moveTo>
                  <a:pt x="181526" y="90763"/>
                </a:moveTo>
                <a:cubicBezTo>
                  <a:pt x="181526" y="140890"/>
                  <a:pt x="140890" y="181526"/>
                  <a:pt x="90763" y="181526"/>
                </a:cubicBezTo>
                <a:cubicBezTo>
                  <a:pt x="40636" y="181526"/>
                  <a:pt x="0" y="140890"/>
                  <a:pt x="0" y="90763"/>
                </a:cubicBezTo>
                <a:cubicBezTo>
                  <a:pt x="0" y="40636"/>
                  <a:pt x="40636" y="0"/>
                  <a:pt x="90763" y="0"/>
                </a:cubicBezTo>
                <a:cubicBezTo>
                  <a:pt x="140890" y="0"/>
                  <a:pt x="181526" y="40636"/>
                  <a:pt x="181526" y="90763"/>
                </a:cubicBezTo>
                <a:close/>
              </a:path>
            </a:pathLst>
          </a:custGeom>
          <a:solidFill>
            <a:schemeClr val="accent6"/>
          </a:soli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22" name="Picture 21" descr="A picture containing fictional character, cartoon, automaton, robot&#10;&#10;Description automatically generated">
            <a:extLst>
              <a:ext uri="{FF2B5EF4-FFF2-40B4-BE49-F238E27FC236}">
                <a16:creationId xmlns:a16="http://schemas.microsoft.com/office/drawing/2014/main" id="{1FA27385-C370-C051-6A70-2AFB94084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3090" y="262803"/>
            <a:ext cx="6858910" cy="659519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41508FC-6CF2-0FED-612F-7C1A5BC869FB}"/>
              </a:ext>
            </a:extLst>
          </p:cNvPr>
          <p:cNvSpPr txBox="1"/>
          <p:nvPr/>
        </p:nvSpPr>
        <p:spPr>
          <a:xfrm>
            <a:off x="298647" y="2980218"/>
            <a:ext cx="592270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Montserrat" panose="00000500000000000000" pitchFamily="2" charset="0"/>
              </a:rPr>
              <a:t>Chatbot with Multiple PDF’s Using AI</a:t>
            </a:r>
            <a:endParaRPr lang="en-IN" sz="54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199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E547079-D527-0ABC-40D2-FEE6834A6D04}"/>
              </a:ext>
            </a:extLst>
          </p:cNvPr>
          <p:cNvSpPr txBox="1"/>
          <p:nvPr/>
        </p:nvSpPr>
        <p:spPr>
          <a:xfrm>
            <a:off x="6921269" y="3075056"/>
            <a:ext cx="383563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THANK YOU…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EE05163-D734-77F0-E506-F6CC2A2E48B7}"/>
              </a:ext>
            </a:extLst>
          </p:cNvPr>
          <p:cNvSpPr/>
          <p:nvPr/>
        </p:nvSpPr>
        <p:spPr>
          <a:xfrm rot="18900000" flipH="1">
            <a:off x="-1187045" y="467690"/>
            <a:ext cx="4869308" cy="8435409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1266" name="Picture 2" descr="AI-Driven Chatbots - Tech Xpertz">
            <a:extLst>
              <a:ext uri="{FF2B5EF4-FFF2-40B4-BE49-F238E27FC236}">
                <a16:creationId xmlns:a16="http://schemas.microsoft.com/office/drawing/2014/main" id="{65E331C5-0813-B22D-2BFE-BFA63EDC3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75" y="128587"/>
            <a:ext cx="4895850" cy="660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27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46E524ED-D0D3-7032-D25F-38F764D61522}"/>
              </a:ext>
            </a:extLst>
          </p:cNvPr>
          <p:cNvSpPr/>
          <p:nvPr/>
        </p:nvSpPr>
        <p:spPr>
          <a:xfrm rot="2700000" flipH="1">
            <a:off x="188615" y="-2350009"/>
            <a:ext cx="5438339" cy="6519027"/>
          </a:xfrm>
          <a:custGeom>
            <a:avLst/>
            <a:gdLst>
              <a:gd name="connsiteX0" fmla="*/ 1240388 w 5438339"/>
              <a:gd name="connsiteY0" fmla="*/ 656528 h 6519027"/>
              <a:gd name="connsiteX1" fmla="*/ 1183247 w 5438339"/>
              <a:gd name="connsiteY1" fmla="*/ 678583 h 6519027"/>
              <a:gd name="connsiteX2" fmla="*/ 687996 w 5438339"/>
              <a:gd name="connsiteY2" fmla="*/ 1454518 h 6519027"/>
              <a:gd name="connsiteX3" fmla="*/ 642328 w 5438339"/>
              <a:gd name="connsiteY3" fmla="*/ 4946724 h 6519027"/>
              <a:gd name="connsiteX4" fmla="*/ 1414729 w 5438339"/>
              <a:gd name="connsiteY4" fmla="*/ 5825487 h 6519027"/>
              <a:gd name="connsiteX5" fmla="*/ 1414731 w 5438339"/>
              <a:gd name="connsiteY5" fmla="*/ 5825487 h 6519027"/>
              <a:gd name="connsiteX6" fmla="*/ 1328221 w 5438339"/>
              <a:gd name="connsiteY6" fmla="*/ 5811124 h 6519027"/>
              <a:gd name="connsiteX7" fmla="*/ 642329 w 5438339"/>
              <a:gd name="connsiteY7" fmla="*/ 4946725 h 6519027"/>
              <a:gd name="connsiteX8" fmla="*/ 687997 w 5438339"/>
              <a:gd name="connsiteY8" fmla="*/ 1454517 h 6519027"/>
              <a:gd name="connsiteX9" fmla="*/ 1183248 w 5438339"/>
              <a:gd name="connsiteY9" fmla="*/ 678583 h 6519027"/>
              <a:gd name="connsiteX10" fmla="*/ 4852504 w 5438339"/>
              <a:gd name="connsiteY10" fmla="*/ 4148140 h 6519027"/>
              <a:gd name="connsiteX11" fmla="*/ 4852504 w 5438339"/>
              <a:gd name="connsiteY11" fmla="*/ 4280435 h 6519027"/>
              <a:gd name="connsiteX12" fmla="*/ 4841883 w 5438339"/>
              <a:gd name="connsiteY12" fmla="*/ 4385793 h 6519027"/>
              <a:gd name="connsiteX13" fmla="*/ 4833291 w 5438339"/>
              <a:gd name="connsiteY13" fmla="*/ 4413472 h 6519027"/>
              <a:gd name="connsiteX14" fmla="*/ 4841883 w 5438339"/>
              <a:gd name="connsiteY14" fmla="*/ 4385793 h 6519027"/>
              <a:gd name="connsiteX15" fmla="*/ 4852504 w 5438339"/>
              <a:gd name="connsiteY15" fmla="*/ 4280435 h 6519027"/>
              <a:gd name="connsiteX16" fmla="*/ 2437121 w 5438339"/>
              <a:gd name="connsiteY16" fmla="*/ 1666609 h 6519027"/>
              <a:gd name="connsiteX17" fmla="*/ 2238678 w 5438339"/>
              <a:gd name="connsiteY17" fmla="*/ 1666608 h 6519027"/>
              <a:gd name="connsiteX18" fmla="*/ 2238626 w 5438339"/>
              <a:gd name="connsiteY18" fmla="*/ 1666614 h 6519027"/>
              <a:gd name="connsiteX19" fmla="*/ 2146138 w 5438339"/>
              <a:gd name="connsiteY19" fmla="*/ 1674774 h 6519027"/>
              <a:gd name="connsiteX20" fmla="*/ 2139270 w 5438339"/>
              <a:gd name="connsiteY20" fmla="*/ 1676630 h 6519027"/>
              <a:gd name="connsiteX21" fmla="*/ 2133320 w 5438339"/>
              <a:gd name="connsiteY21" fmla="*/ 1677229 h 6519027"/>
              <a:gd name="connsiteX22" fmla="*/ 2108324 w 5438339"/>
              <a:gd name="connsiteY22" fmla="*/ 1684989 h 6519027"/>
              <a:gd name="connsiteX23" fmla="*/ 2058930 w 5438339"/>
              <a:gd name="connsiteY23" fmla="*/ 1698331 h 6519027"/>
              <a:gd name="connsiteX24" fmla="*/ 2046180 w 5438339"/>
              <a:gd name="connsiteY24" fmla="*/ 1704280 h 6519027"/>
              <a:gd name="connsiteX25" fmla="*/ 2035190 w 5438339"/>
              <a:gd name="connsiteY25" fmla="*/ 1707691 h 6519027"/>
              <a:gd name="connsiteX26" fmla="*/ 2012692 w 5438339"/>
              <a:gd name="connsiteY26" fmla="*/ 1719902 h 6519027"/>
              <a:gd name="connsiteX27" fmla="*/ 1978462 w 5438339"/>
              <a:gd name="connsiteY27" fmla="*/ 1735872 h 6519027"/>
              <a:gd name="connsiteX28" fmla="*/ 1961082 w 5438339"/>
              <a:gd name="connsiteY28" fmla="*/ 1747916 h 6519027"/>
              <a:gd name="connsiteX29" fmla="*/ 1946388 w 5438339"/>
              <a:gd name="connsiteY29" fmla="*/ 1755891 h 6519027"/>
              <a:gd name="connsiteX30" fmla="*/ 1929684 w 5438339"/>
              <a:gd name="connsiteY30" fmla="*/ 1769674 h 6519027"/>
              <a:gd name="connsiteX31" fmla="*/ 1906143 w 5438339"/>
              <a:gd name="connsiteY31" fmla="*/ 1785987 h 6519027"/>
              <a:gd name="connsiteX32" fmla="*/ 1885595 w 5438339"/>
              <a:gd name="connsiteY32" fmla="*/ 1806051 h 6519027"/>
              <a:gd name="connsiteX33" fmla="*/ 1869019 w 5438339"/>
              <a:gd name="connsiteY33" fmla="*/ 1819727 h 6519027"/>
              <a:gd name="connsiteX34" fmla="*/ 1858371 w 5438339"/>
              <a:gd name="connsiteY34" fmla="*/ 1832633 h 6519027"/>
              <a:gd name="connsiteX35" fmla="*/ 1843381 w 5438339"/>
              <a:gd name="connsiteY35" fmla="*/ 1847269 h 6519027"/>
              <a:gd name="connsiteX36" fmla="*/ 1821243 w 5438339"/>
              <a:gd name="connsiteY36" fmla="*/ 1877632 h 6519027"/>
              <a:gd name="connsiteX37" fmla="*/ 1805183 w 5438339"/>
              <a:gd name="connsiteY37" fmla="*/ 1897097 h 6519027"/>
              <a:gd name="connsiteX38" fmla="*/ 1799742 w 5438339"/>
              <a:gd name="connsiteY38" fmla="*/ 1907121 h 6519027"/>
              <a:gd name="connsiteX39" fmla="*/ 1791585 w 5438339"/>
              <a:gd name="connsiteY39" fmla="*/ 1918309 h 6519027"/>
              <a:gd name="connsiteX40" fmla="*/ 1769186 w 5438339"/>
              <a:gd name="connsiteY40" fmla="*/ 1963417 h 6519027"/>
              <a:gd name="connsiteX41" fmla="*/ 1756983 w 5438339"/>
              <a:gd name="connsiteY41" fmla="*/ 1985898 h 6519027"/>
              <a:gd name="connsiteX42" fmla="*/ 1755250 w 5438339"/>
              <a:gd name="connsiteY42" fmla="*/ 1991479 h 6519027"/>
              <a:gd name="connsiteX43" fmla="*/ 1752162 w 5438339"/>
              <a:gd name="connsiteY43" fmla="*/ 1997699 h 6519027"/>
              <a:gd name="connsiteX44" fmla="*/ 1726535 w 5438339"/>
              <a:gd name="connsiteY44" fmla="*/ 2083985 h 6519027"/>
              <a:gd name="connsiteX45" fmla="*/ 1726521 w 5438339"/>
              <a:gd name="connsiteY45" fmla="*/ 2084029 h 6519027"/>
              <a:gd name="connsiteX46" fmla="*/ 1716988 w 5438339"/>
              <a:gd name="connsiteY46" fmla="*/ 2178599 h 6519027"/>
              <a:gd name="connsiteX47" fmla="*/ 1715900 w 5438339"/>
              <a:gd name="connsiteY47" fmla="*/ 2189386 h 6519027"/>
              <a:gd name="connsiteX48" fmla="*/ 1715900 w 5438339"/>
              <a:gd name="connsiteY48" fmla="*/ 2189386 h 6519027"/>
              <a:gd name="connsiteX49" fmla="*/ 1716988 w 5438339"/>
              <a:gd name="connsiteY49" fmla="*/ 2178599 h 6519027"/>
              <a:gd name="connsiteX50" fmla="*/ 1726521 w 5438339"/>
              <a:gd name="connsiteY50" fmla="*/ 2084030 h 6519027"/>
              <a:gd name="connsiteX51" fmla="*/ 1726535 w 5438339"/>
              <a:gd name="connsiteY51" fmla="*/ 2083985 h 6519027"/>
              <a:gd name="connsiteX52" fmla="*/ 1755250 w 5438339"/>
              <a:gd name="connsiteY52" fmla="*/ 1991479 h 6519027"/>
              <a:gd name="connsiteX53" fmla="*/ 1769186 w 5438339"/>
              <a:gd name="connsiteY53" fmla="*/ 1963417 h 6519027"/>
              <a:gd name="connsiteX54" fmla="*/ 1799742 w 5438339"/>
              <a:gd name="connsiteY54" fmla="*/ 1907121 h 6519027"/>
              <a:gd name="connsiteX55" fmla="*/ 1821243 w 5438339"/>
              <a:gd name="connsiteY55" fmla="*/ 1877632 h 6519027"/>
              <a:gd name="connsiteX56" fmla="*/ 1858371 w 5438339"/>
              <a:gd name="connsiteY56" fmla="*/ 1832633 h 6519027"/>
              <a:gd name="connsiteX57" fmla="*/ 1885595 w 5438339"/>
              <a:gd name="connsiteY57" fmla="*/ 1806051 h 6519027"/>
              <a:gd name="connsiteX58" fmla="*/ 1929684 w 5438339"/>
              <a:gd name="connsiteY58" fmla="*/ 1769674 h 6519027"/>
              <a:gd name="connsiteX59" fmla="*/ 1961082 w 5438339"/>
              <a:gd name="connsiteY59" fmla="*/ 1747916 h 6519027"/>
              <a:gd name="connsiteX60" fmla="*/ 2012692 w 5438339"/>
              <a:gd name="connsiteY60" fmla="*/ 1719902 h 6519027"/>
              <a:gd name="connsiteX61" fmla="*/ 2046180 w 5438339"/>
              <a:gd name="connsiteY61" fmla="*/ 1704280 h 6519027"/>
              <a:gd name="connsiteX62" fmla="*/ 2108324 w 5438339"/>
              <a:gd name="connsiteY62" fmla="*/ 1684989 h 6519027"/>
              <a:gd name="connsiteX63" fmla="*/ 2139270 w 5438339"/>
              <a:gd name="connsiteY63" fmla="*/ 1676630 h 6519027"/>
              <a:gd name="connsiteX64" fmla="*/ 2238626 w 5438339"/>
              <a:gd name="connsiteY64" fmla="*/ 1666614 h 6519027"/>
              <a:gd name="connsiteX65" fmla="*/ 2238678 w 5438339"/>
              <a:gd name="connsiteY65" fmla="*/ 1666609 h 6519027"/>
              <a:gd name="connsiteX66" fmla="*/ 2437121 w 5438339"/>
              <a:gd name="connsiteY66" fmla="*/ 1666609 h 6519027"/>
              <a:gd name="connsiteX67" fmla="*/ 4852504 w 5438339"/>
              <a:gd name="connsiteY67" fmla="*/ 4081992 h 6519027"/>
              <a:gd name="connsiteX68" fmla="*/ 4852504 w 5438339"/>
              <a:gd name="connsiteY68" fmla="*/ 4081992 h 6519027"/>
              <a:gd name="connsiteX69" fmla="*/ 5438339 w 5438339"/>
              <a:gd name="connsiteY69" fmla="*/ 4667826 h 6519027"/>
              <a:gd name="connsiteX70" fmla="*/ 4239234 w 5438339"/>
              <a:gd name="connsiteY70" fmla="*/ 5866931 h 6519027"/>
              <a:gd name="connsiteX71" fmla="*/ 4239231 w 5438339"/>
              <a:gd name="connsiteY71" fmla="*/ 5866931 h 6519027"/>
              <a:gd name="connsiteX72" fmla="*/ 3587136 w 5438339"/>
              <a:gd name="connsiteY72" fmla="*/ 6519027 h 6519027"/>
              <a:gd name="connsiteX73" fmla="*/ 1094671 w 5438339"/>
              <a:gd name="connsiteY73" fmla="*/ 6519027 h 6519027"/>
              <a:gd name="connsiteX74" fmla="*/ 0 w 5438339"/>
              <a:gd name="connsiteY74" fmla="*/ 5424358 h 6519027"/>
              <a:gd name="connsiteX75" fmla="*/ 2 w 5438339"/>
              <a:gd name="connsiteY75" fmla="*/ 1045806 h 6519027"/>
              <a:gd name="connsiteX76" fmla="*/ 769151 w 5438339"/>
              <a:gd name="connsiteY76" fmla="*/ 351 h 6519027"/>
              <a:gd name="connsiteX77" fmla="*/ 770511 w 5438339"/>
              <a:gd name="connsiteY77" fmla="*/ 0 h 6519027"/>
              <a:gd name="connsiteX78" fmla="*/ 1382264 w 5438339"/>
              <a:gd name="connsiteY78" fmla="*/ 611753 h 6519027"/>
              <a:gd name="connsiteX79" fmla="*/ 1340282 w 5438339"/>
              <a:gd name="connsiteY79" fmla="*/ 621965 h 6519027"/>
              <a:gd name="connsiteX80" fmla="*/ 1382265 w 5438339"/>
              <a:gd name="connsiteY80" fmla="*/ 611753 h 6519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5438339" h="6519027">
                <a:moveTo>
                  <a:pt x="1240388" y="656528"/>
                </a:moveTo>
                <a:lnTo>
                  <a:pt x="1183247" y="678583"/>
                </a:lnTo>
                <a:cubicBezTo>
                  <a:pt x="893913" y="817677"/>
                  <a:pt x="692478" y="1111735"/>
                  <a:pt x="687996" y="1454518"/>
                </a:cubicBezTo>
                <a:lnTo>
                  <a:pt x="642328" y="4946724"/>
                </a:lnTo>
                <a:cubicBezTo>
                  <a:pt x="636416" y="5398746"/>
                  <a:pt x="975088" y="5775024"/>
                  <a:pt x="1414729" y="5825487"/>
                </a:cubicBezTo>
                <a:lnTo>
                  <a:pt x="1414731" y="5825487"/>
                </a:lnTo>
                <a:lnTo>
                  <a:pt x="1328221" y="5811124"/>
                </a:lnTo>
                <a:cubicBezTo>
                  <a:pt x="931465" y="5724517"/>
                  <a:pt x="636812" y="5368612"/>
                  <a:pt x="642329" y="4946725"/>
                </a:cubicBezTo>
                <a:lnTo>
                  <a:pt x="687997" y="1454517"/>
                </a:lnTo>
                <a:cubicBezTo>
                  <a:pt x="692480" y="1111736"/>
                  <a:pt x="893915" y="817678"/>
                  <a:pt x="1183248" y="678583"/>
                </a:cubicBezTo>
                <a:close/>
                <a:moveTo>
                  <a:pt x="4852504" y="4148140"/>
                </a:moveTo>
                <a:lnTo>
                  <a:pt x="4852504" y="4280435"/>
                </a:lnTo>
                <a:cubicBezTo>
                  <a:pt x="4852504" y="4316525"/>
                  <a:pt x="4848847" y="4351761"/>
                  <a:pt x="4841883" y="4385793"/>
                </a:cubicBezTo>
                <a:lnTo>
                  <a:pt x="4833291" y="4413472"/>
                </a:lnTo>
                <a:lnTo>
                  <a:pt x="4841883" y="4385793"/>
                </a:lnTo>
                <a:cubicBezTo>
                  <a:pt x="4848847" y="4351761"/>
                  <a:pt x="4852504" y="4316525"/>
                  <a:pt x="4852504" y="4280435"/>
                </a:cubicBezTo>
                <a:close/>
                <a:moveTo>
                  <a:pt x="2437121" y="1666609"/>
                </a:moveTo>
                <a:lnTo>
                  <a:pt x="2238678" y="1666608"/>
                </a:lnTo>
                <a:lnTo>
                  <a:pt x="2238626" y="1666614"/>
                </a:lnTo>
                <a:lnTo>
                  <a:pt x="2146138" y="1674774"/>
                </a:lnTo>
                <a:lnTo>
                  <a:pt x="2139270" y="1676630"/>
                </a:lnTo>
                <a:lnTo>
                  <a:pt x="2133320" y="1677229"/>
                </a:lnTo>
                <a:lnTo>
                  <a:pt x="2108324" y="1684989"/>
                </a:lnTo>
                <a:lnTo>
                  <a:pt x="2058930" y="1698331"/>
                </a:lnTo>
                <a:lnTo>
                  <a:pt x="2046180" y="1704280"/>
                </a:lnTo>
                <a:lnTo>
                  <a:pt x="2035190" y="1707691"/>
                </a:lnTo>
                <a:lnTo>
                  <a:pt x="2012692" y="1719902"/>
                </a:lnTo>
                <a:lnTo>
                  <a:pt x="1978462" y="1735872"/>
                </a:lnTo>
                <a:lnTo>
                  <a:pt x="1961082" y="1747916"/>
                </a:lnTo>
                <a:lnTo>
                  <a:pt x="1946388" y="1755891"/>
                </a:lnTo>
                <a:lnTo>
                  <a:pt x="1929684" y="1769674"/>
                </a:lnTo>
                <a:lnTo>
                  <a:pt x="1906143" y="1785987"/>
                </a:lnTo>
                <a:lnTo>
                  <a:pt x="1885595" y="1806051"/>
                </a:lnTo>
                <a:lnTo>
                  <a:pt x="1869019" y="1819727"/>
                </a:lnTo>
                <a:lnTo>
                  <a:pt x="1858371" y="1832633"/>
                </a:lnTo>
                <a:lnTo>
                  <a:pt x="1843381" y="1847269"/>
                </a:lnTo>
                <a:lnTo>
                  <a:pt x="1821243" y="1877632"/>
                </a:lnTo>
                <a:lnTo>
                  <a:pt x="1805183" y="1897097"/>
                </a:lnTo>
                <a:lnTo>
                  <a:pt x="1799742" y="1907121"/>
                </a:lnTo>
                <a:lnTo>
                  <a:pt x="1791585" y="1918309"/>
                </a:lnTo>
                <a:lnTo>
                  <a:pt x="1769186" y="1963417"/>
                </a:lnTo>
                <a:lnTo>
                  <a:pt x="1756983" y="1985898"/>
                </a:lnTo>
                <a:lnTo>
                  <a:pt x="1755250" y="1991479"/>
                </a:lnTo>
                <a:lnTo>
                  <a:pt x="1752162" y="1997699"/>
                </a:lnTo>
                <a:lnTo>
                  <a:pt x="1726535" y="2083985"/>
                </a:lnTo>
                <a:lnTo>
                  <a:pt x="1726521" y="2084029"/>
                </a:lnTo>
                <a:lnTo>
                  <a:pt x="1716988" y="2178599"/>
                </a:lnTo>
                <a:lnTo>
                  <a:pt x="1715900" y="2189386"/>
                </a:lnTo>
                <a:lnTo>
                  <a:pt x="1715900" y="2189386"/>
                </a:lnTo>
                <a:lnTo>
                  <a:pt x="1716988" y="2178599"/>
                </a:lnTo>
                <a:lnTo>
                  <a:pt x="1726521" y="2084030"/>
                </a:lnTo>
                <a:lnTo>
                  <a:pt x="1726535" y="2083985"/>
                </a:lnTo>
                <a:lnTo>
                  <a:pt x="1755250" y="1991479"/>
                </a:lnTo>
                <a:lnTo>
                  <a:pt x="1769186" y="1963417"/>
                </a:lnTo>
                <a:lnTo>
                  <a:pt x="1799742" y="1907121"/>
                </a:lnTo>
                <a:lnTo>
                  <a:pt x="1821243" y="1877632"/>
                </a:lnTo>
                <a:lnTo>
                  <a:pt x="1858371" y="1832633"/>
                </a:lnTo>
                <a:lnTo>
                  <a:pt x="1885595" y="1806051"/>
                </a:lnTo>
                <a:lnTo>
                  <a:pt x="1929684" y="1769674"/>
                </a:lnTo>
                <a:lnTo>
                  <a:pt x="1961082" y="1747916"/>
                </a:lnTo>
                <a:lnTo>
                  <a:pt x="2012692" y="1719902"/>
                </a:lnTo>
                <a:lnTo>
                  <a:pt x="2046180" y="1704280"/>
                </a:lnTo>
                <a:lnTo>
                  <a:pt x="2108324" y="1684989"/>
                </a:lnTo>
                <a:lnTo>
                  <a:pt x="2139270" y="1676630"/>
                </a:lnTo>
                <a:lnTo>
                  <a:pt x="2238626" y="1666614"/>
                </a:lnTo>
                <a:lnTo>
                  <a:pt x="2238678" y="1666609"/>
                </a:lnTo>
                <a:lnTo>
                  <a:pt x="2437121" y="1666609"/>
                </a:lnTo>
                <a:lnTo>
                  <a:pt x="4852504" y="4081992"/>
                </a:lnTo>
                <a:lnTo>
                  <a:pt x="4852504" y="4081992"/>
                </a:lnTo>
                <a:lnTo>
                  <a:pt x="5438339" y="4667826"/>
                </a:lnTo>
                <a:lnTo>
                  <a:pt x="4239234" y="5866931"/>
                </a:lnTo>
                <a:lnTo>
                  <a:pt x="4239231" y="5866931"/>
                </a:lnTo>
                <a:lnTo>
                  <a:pt x="3587136" y="6519027"/>
                </a:lnTo>
                <a:lnTo>
                  <a:pt x="1094671" y="6519027"/>
                </a:lnTo>
                <a:cubicBezTo>
                  <a:pt x="490102" y="6519027"/>
                  <a:pt x="0" y="6028927"/>
                  <a:pt x="0" y="5424358"/>
                </a:cubicBezTo>
                <a:lnTo>
                  <a:pt x="2" y="1045806"/>
                </a:lnTo>
                <a:cubicBezTo>
                  <a:pt x="1" y="554593"/>
                  <a:pt x="323545" y="138947"/>
                  <a:pt x="769151" y="351"/>
                </a:cubicBezTo>
                <a:lnTo>
                  <a:pt x="770511" y="0"/>
                </a:lnTo>
                <a:lnTo>
                  <a:pt x="1382264" y="611753"/>
                </a:lnTo>
                <a:lnTo>
                  <a:pt x="1340282" y="621965"/>
                </a:lnTo>
                <a:lnTo>
                  <a:pt x="1382265" y="61175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BC3F5183-5EF5-0250-9CF8-C3E7BEDDB0E2}"/>
              </a:ext>
            </a:extLst>
          </p:cNvPr>
          <p:cNvSpPr/>
          <p:nvPr/>
        </p:nvSpPr>
        <p:spPr>
          <a:xfrm rot="2700000">
            <a:off x="5298842" y="6131192"/>
            <a:ext cx="1264932" cy="1264932"/>
          </a:xfrm>
          <a:custGeom>
            <a:avLst/>
            <a:gdLst>
              <a:gd name="connsiteX0" fmla="*/ 62239 w 1264932"/>
              <a:gd name="connsiteY0" fmla="*/ 62240 h 1264932"/>
              <a:gd name="connsiteX1" fmla="*/ 212499 w 1264932"/>
              <a:gd name="connsiteY1" fmla="*/ 1 h 1264932"/>
              <a:gd name="connsiteX2" fmla="*/ 1062473 w 1264932"/>
              <a:gd name="connsiteY2" fmla="*/ 0 h 1264932"/>
              <a:gd name="connsiteX3" fmla="*/ 1258274 w 1264932"/>
              <a:gd name="connsiteY3" fmla="*/ 129785 h 1264932"/>
              <a:gd name="connsiteX4" fmla="*/ 1264932 w 1264932"/>
              <a:gd name="connsiteY4" fmla="*/ 151232 h 1264932"/>
              <a:gd name="connsiteX5" fmla="*/ 151232 w 1264932"/>
              <a:gd name="connsiteY5" fmla="*/ 1264932 h 1264932"/>
              <a:gd name="connsiteX6" fmla="*/ 129785 w 1264932"/>
              <a:gd name="connsiteY6" fmla="*/ 1258274 h 1264932"/>
              <a:gd name="connsiteX7" fmla="*/ 0 w 1264932"/>
              <a:gd name="connsiteY7" fmla="*/ 1062474 h 1264932"/>
              <a:gd name="connsiteX8" fmla="*/ 0 w 1264932"/>
              <a:gd name="connsiteY8" fmla="*/ 212500 h 1264932"/>
              <a:gd name="connsiteX9" fmla="*/ 62239 w 1264932"/>
              <a:gd name="connsiteY9" fmla="*/ 62240 h 126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64932" h="1264932">
                <a:moveTo>
                  <a:pt x="62239" y="62240"/>
                </a:moveTo>
                <a:cubicBezTo>
                  <a:pt x="100694" y="23785"/>
                  <a:pt x="153819" y="0"/>
                  <a:pt x="212499" y="1"/>
                </a:cubicBezTo>
                <a:lnTo>
                  <a:pt x="1062473" y="0"/>
                </a:lnTo>
                <a:cubicBezTo>
                  <a:pt x="1150494" y="0"/>
                  <a:pt x="1226016" y="53515"/>
                  <a:pt x="1258274" y="129785"/>
                </a:cubicBezTo>
                <a:lnTo>
                  <a:pt x="1264932" y="151232"/>
                </a:lnTo>
                <a:lnTo>
                  <a:pt x="151232" y="1264932"/>
                </a:lnTo>
                <a:lnTo>
                  <a:pt x="129785" y="1258274"/>
                </a:lnTo>
                <a:cubicBezTo>
                  <a:pt x="53515" y="1226016"/>
                  <a:pt x="0" y="1150494"/>
                  <a:pt x="0" y="1062474"/>
                </a:cubicBezTo>
                <a:lnTo>
                  <a:pt x="0" y="212500"/>
                </a:lnTo>
                <a:cubicBezTo>
                  <a:pt x="0" y="153820"/>
                  <a:pt x="23784" y="100695"/>
                  <a:pt x="62239" y="62240"/>
                </a:cubicBez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15AF2634-77E6-D934-38DF-5BC178B389E4}"/>
              </a:ext>
            </a:extLst>
          </p:cNvPr>
          <p:cNvGrpSpPr/>
          <p:nvPr/>
        </p:nvGrpSpPr>
        <p:grpSpPr>
          <a:xfrm flipH="1">
            <a:off x="424418" y="2268211"/>
            <a:ext cx="4639164" cy="4241904"/>
            <a:chOff x="2087769" y="2723634"/>
            <a:chExt cx="4220086" cy="3858713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7B62BBC-DD6A-9456-822D-A6CE37B214F9}"/>
                </a:ext>
              </a:extLst>
            </p:cNvPr>
            <p:cNvSpPr/>
            <p:nvPr/>
          </p:nvSpPr>
          <p:spPr>
            <a:xfrm>
              <a:off x="2087769" y="2723634"/>
              <a:ext cx="4137943" cy="3858713"/>
            </a:xfrm>
            <a:custGeom>
              <a:avLst/>
              <a:gdLst>
                <a:gd name="connsiteX0" fmla="*/ 4137184 w 4137943"/>
                <a:gd name="connsiteY0" fmla="*/ 2451322 h 3858713"/>
                <a:gd name="connsiteX1" fmla="*/ 2998572 w 4137943"/>
                <a:gd name="connsiteY1" fmla="*/ 3589934 h 3858713"/>
                <a:gd name="connsiteX2" fmla="*/ 1697302 w 4137943"/>
                <a:gd name="connsiteY2" fmla="*/ 3589934 h 3858713"/>
                <a:gd name="connsiteX3" fmla="*/ 268074 w 4137943"/>
                <a:gd name="connsiteY3" fmla="*/ 2160977 h 3858713"/>
                <a:gd name="connsiteX4" fmla="*/ 268074 w 4137943"/>
                <a:gd name="connsiteY4" fmla="*/ 859706 h 3858713"/>
                <a:gd name="connsiteX5" fmla="*/ 1127996 w 4137943"/>
                <a:gd name="connsiteY5" fmla="*/ 55 h 3858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7943" h="3858713">
                  <a:moveTo>
                    <a:pt x="4137184" y="2451322"/>
                  </a:moveTo>
                  <a:lnTo>
                    <a:pt x="2998572" y="3589934"/>
                  </a:lnTo>
                  <a:cubicBezTo>
                    <a:pt x="2638879" y="3948380"/>
                    <a:pt x="2056995" y="3948380"/>
                    <a:pt x="1697302" y="3589934"/>
                  </a:cubicBezTo>
                  <a:lnTo>
                    <a:pt x="268074" y="2160977"/>
                  </a:lnTo>
                  <a:cubicBezTo>
                    <a:pt x="-90371" y="1801284"/>
                    <a:pt x="-90371" y="1219399"/>
                    <a:pt x="268074" y="859706"/>
                  </a:cubicBezTo>
                  <a:lnTo>
                    <a:pt x="1127996" y="55"/>
                  </a:lnTo>
                </a:path>
              </a:pathLst>
            </a:custGeom>
            <a:noFill/>
            <a:ln w="15171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4BEBDC-8478-B782-E343-BCB30CB2723E}"/>
                </a:ext>
              </a:extLst>
            </p:cNvPr>
            <p:cNvSpPr/>
            <p:nvPr/>
          </p:nvSpPr>
          <p:spPr>
            <a:xfrm>
              <a:off x="6143570" y="5093030"/>
              <a:ext cx="164285" cy="164285"/>
            </a:xfrm>
            <a:custGeom>
              <a:avLst/>
              <a:gdLst>
                <a:gd name="connsiteX0" fmla="*/ 164285 w 164285"/>
                <a:gd name="connsiteY0" fmla="*/ 82142 h 164285"/>
                <a:gd name="connsiteX1" fmla="*/ 82143 w 164285"/>
                <a:gd name="connsiteY1" fmla="*/ 164285 h 164285"/>
                <a:gd name="connsiteX2" fmla="*/ 0 w 164285"/>
                <a:gd name="connsiteY2" fmla="*/ 82142 h 164285"/>
                <a:gd name="connsiteX3" fmla="*/ 82143 w 164285"/>
                <a:gd name="connsiteY3" fmla="*/ 0 h 164285"/>
                <a:gd name="connsiteX4" fmla="*/ 164285 w 164285"/>
                <a:gd name="connsiteY4" fmla="*/ 82142 h 16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285" h="164285">
                  <a:moveTo>
                    <a:pt x="164285" y="82142"/>
                  </a:moveTo>
                  <a:cubicBezTo>
                    <a:pt x="164285" y="127509"/>
                    <a:pt x="127508" y="164285"/>
                    <a:pt x="82143" y="164285"/>
                  </a:cubicBezTo>
                  <a:cubicBezTo>
                    <a:pt x="36777" y="164285"/>
                    <a:pt x="0" y="127509"/>
                    <a:pt x="0" y="82142"/>
                  </a:cubicBezTo>
                  <a:cubicBezTo>
                    <a:pt x="0" y="36776"/>
                    <a:pt x="36777" y="0"/>
                    <a:pt x="82143" y="0"/>
                  </a:cubicBezTo>
                  <a:cubicBezTo>
                    <a:pt x="127508" y="0"/>
                    <a:pt x="164285" y="36776"/>
                    <a:pt x="164285" y="82142"/>
                  </a:cubicBezTo>
                  <a:close/>
                </a:path>
              </a:pathLst>
            </a:custGeom>
            <a:solidFill>
              <a:schemeClr val="bg1"/>
            </a:solidFill>
            <a:ln w="270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2601DC2E-3A76-D59A-21FF-912BD645B034}"/>
              </a:ext>
            </a:extLst>
          </p:cNvPr>
          <p:cNvSpPr/>
          <p:nvPr/>
        </p:nvSpPr>
        <p:spPr>
          <a:xfrm rot="18949176">
            <a:off x="829438" y="2190035"/>
            <a:ext cx="3365512" cy="3365512"/>
          </a:xfrm>
          <a:prstGeom prst="roundRect">
            <a:avLst/>
          </a:pr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36A5D721-160C-825E-51EE-38BDF3798D8B}"/>
              </a:ext>
            </a:extLst>
          </p:cNvPr>
          <p:cNvGrpSpPr/>
          <p:nvPr/>
        </p:nvGrpSpPr>
        <p:grpSpPr>
          <a:xfrm>
            <a:off x="7071304" y="358609"/>
            <a:ext cx="4685141" cy="6151506"/>
            <a:chOff x="6997617" y="1435090"/>
            <a:chExt cx="4685141" cy="6151506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F1BE792-DF1D-58DF-359F-2D922B68C2AF}"/>
                </a:ext>
              </a:extLst>
            </p:cNvPr>
            <p:cNvSpPr txBox="1"/>
            <p:nvPr/>
          </p:nvSpPr>
          <p:spPr>
            <a:xfrm>
              <a:off x="6997617" y="1435090"/>
              <a:ext cx="393382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Introduction 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ED3A34DD-FB89-4934-E5B9-87EBB9D151DD}"/>
                </a:ext>
              </a:extLst>
            </p:cNvPr>
            <p:cNvSpPr txBox="1"/>
            <p:nvPr/>
          </p:nvSpPr>
          <p:spPr>
            <a:xfrm>
              <a:off x="6997617" y="2141131"/>
              <a:ext cx="4685141" cy="54454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</a:t>
              </a:r>
              <a:r>
                <a:rPr lang="en-US" b="0" i="0" dirty="0" err="1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MultiPDF</a:t>
              </a:r>
              <a:r>
                <a:rPr lang="en-US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Chat App is a Python application that allows you to chat with multiple PDF documents.</a:t>
              </a: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P</a:t>
              </a:r>
              <a:r>
                <a:rPr lang="en-US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owered by OpenAI and Hugging Face models. </a:t>
              </a: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It is designed to provide a seamless chat interface for querying information from multiple PDF documents. </a:t>
              </a: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E</a:t>
              </a:r>
              <a:r>
                <a:rPr lang="en-US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nabling users to ask questions and receive relevant answers from the PDF content.</a:t>
              </a: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app will only respond to questions related to the loaded PDFs.</a:t>
              </a:r>
              <a:endParaRPr lang="en-IN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757CD442-FC26-0AA5-8DAC-F2F71B6CF458}"/>
              </a:ext>
            </a:extLst>
          </p:cNvPr>
          <p:cNvGrpSpPr/>
          <p:nvPr/>
        </p:nvGrpSpPr>
        <p:grpSpPr>
          <a:xfrm>
            <a:off x="760298" y="384400"/>
            <a:ext cx="4687044" cy="5925003"/>
            <a:chOff x="10470918" y="408091"/>
            <a:chExt cx="4687044" cy="5925003"/>
          </a:xfrm>
        </p:grpSpPr>
        <p:pic>
          <p:nvPicPr>
            <p:cNvPr id="90" name="Picture 89" descr="A white and blue robot&#10;&#10;Description automatically generated with medium confidence">
              <a:extLst>
                <a:ext uri="{FF2B5EF4-FFF2-40B4-BE49-F238E27FC236}">
                  <a16:creationId xmlns:a16="http://schemas.microsoft.com/office/drawing/2014/main" id="{2C773238-8F90-4B3C-3178-19FCD72E2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932" r="16780" b="4587"/>
            <a:stretch>
              <a:fillRect/>
            </a:stretch>
          </p:blipFill>
          <p:spPr>
            <a:xfrm>
              <a:off x="10470918" y="1748382"/>
              <a:ext cx="3898965" cy="4294538"/>
            </a:xfrm>
            <a:custGeom>
              <a:avLst/>
              <a:gdLst>
                <a:gd name="connsiteX0" fmla="*/ 1782413 w 3898965"/>
                <a:gd name="connsiteY0" fmla="*/ 58 h 4294538"/>
                <a:gd name="connsiteX1" fmla="*/ 2176660 w 3898965"/>
                <a:gd name="connsiteY1" fmla="*/ 170007 h 4294538"/>
                <a:gd name="connsiteX2" fmla="*/ 3740306 w 3898965"/>
                <a:gd name="connsiteY2" fmla="*/ 1779040 h 4294538"/>
                <a:gd name="connsiteX3" fmla="*/ 3728958 w 3898965"/>
                <a:gd name="connsiteY3" fmla="*/ 2572233 h 4294538"/>
                <a:gd name="connsiteX4" fmla="*/ 2119926 w 3898965"/>
                <a:gd name="connsiteY4" fmla="*/ 4135879 h 4294538"/>
                <a:gd name="connsiteX5" fmla="*/ 1326732 w 3898965"/>
                <a:gd name="connsiteY5" fmla="*/ 4124532 h 4294538"/>
                <a:gd name="connsiteX6" fmla="*/ 0 w 3898965"/>
                <a:gd name="connsiteY6" fmla="*/ 2759290 h 4294538"/>
                <a:gd name="connsiteX7" fmla="*/ 0 w 3898965"/>
                <a:gd name="connsiteY7" fmla="*/ 1503102 h 4294538"/>
                <a:gd name="connsiteX8" fmla="*/ 1383466 w 3898965"/>
                <a:gd name="connsiteY8" fmla="*/ 158659 h 4294538"/>
                <a:gd name="connsiteX9" fmla="*/ 1782413 w 3898965"/>
                <a:gd name="connsiteY9" fmla="*/ 58 h 4294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8965" h="4294538">
                  <a:moveTo>
                    <a:pt x="1782413" y="58"/>
                  </a:moveTo>
                  <a:cubicBezTo>
                    <a:pt x="1925953" y="2111"/>
                    <a:pt x="2068710" y="58923"/>
                    <a:pt x="2176660" y="170007"/>
                  </a:cubicBezTo>
                  <a:lnTo>
                    <a:pt x="3740306" y="1779040"/>
                  </a:lnTo>
                  <a:cubicBezTo>
                    <a:pt x="3956207" y="2001207"/>
                    <a:pt x="3951126" y="2356332"/>
                    <a:pt x="3728958" y="2572233"/>
                  </a:cubicBezTo>
                  <a:lnTo>
                    <a:pt x="2119926" y="4135879"/>
                  </a:lnTo>
                  <a:cubicBezTo>
                    <a:pt x="1897758" y="4351780"/>
                    <a:pt x="1542633" y="4346699"/>
                    <a:pt x="1326732" y="4124532"/>
                  </a:cubicBezTo>
                  <a:lnTo>
                    <a:pt x="0" y="2759290"/>
                  </a:lnTo>
                  <a:lnTo>
                    <a:pt x="0" y="1503102"/>
                  </a:lnTo>
                  <a:lnTo>
                    <a:pt x="1383466" y="158659"/>
                  </a:lnTo>
                  <a:cubicBezTo>
                    <a:pt x="1494550" y="50709"/>
                    <a:pt x="1638873" y="-1996"/>
                    <a:pt x="1782413" y="58"/>
                  </a:cubicBezTo>
                  <a:close/>
                </a:path>
              </a:pathLst>
            </a:custGeom>
          </p:spPr>
        </p:pic>
        <p:pic>
          <p:nvPicPr>
            <p:cNvPr id="99" name="Picture 98" descr="A white and blue robot&#10;&#10;Description automatically generated with medium confidence">
              <a:extLst>
                <a:ext uri="{FF2B5EF4-FFF2-40B4-BE49-F238E27FC236}">
                  <a16:creationId xmlns:a16="http://schemas.microsoft.com/office/drawing/2014/main" id="{60E2B889-3A9D-BF70-C3B1-C353543C3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0472821" y="408091"/>
              <a:ext cx="4685141" cy="5925003"/>
            </a:xfrm>
            <a:custGeom>
              <a:avLst/>
              <a:gdLst>
                <a:gd name="connsiteX0" fmla="*/ 0 w 4685141"/>
                <a:gd name="connsiteY0" fmla="*/ 0 h 5925003"/>
                <a:gd name="connsiteX1" fmla="*/ 4685141 w 4685141"/>
                <a:gd name="connsiteY1" fmla="*/ 0 h 5925003"/>
                <a:gd name="connsiteX2" fmla="*/ 4685141 w 4685141"/>
                <a:gd name="connsiteY2" fmla="*/ 5925003 h 5925003"/>
                <a:gd name="connsiteX3" fmla="*/ 3779812 w 4685141"/>
                <a:gd name="connsiteY3" fmla="*/ 5925003 h 5925003"/>
                <a:gd name="connsiteX4" fmla="*/ 3779812 w 4685141"/>
                <a:gd name="connsiteY4" fmla="*/ 3870472 h 5925003"/>
                <a:gd name="connsiteX5" fmla="*/ 3802087 w 4685141"/>
                <a:gd name="connsiteY5" fmla="*/ 3843985 h 5925003"/>
                <a:gd name="connsiteX6" fmla="*/ 3740306 w 4685141"/>
                <a:gd name="connsiteY6" fmla="*/ 3137749 h 5925003"/>
                <a:gd name="connsiteX7" fmla="*/ 2176660 w 4685141"/>
                <a:gd name="connsiteY7" fmla="*/ 1528716 h 5925003"/>
                <a:gd name="connsiteX8" fmla="*/ 1383466 w 4685141"/>
                <a:gd name="connsiteY8" fmla="*/ 1517368 h 5925003"/>
                <a:gd name="connsiteX9" fmla="*/ 0 w 4685141"/>
                <a:gd name="connsiteY9" fmla="*/ 2861811 h 5925003"/>
                <a:gd name="connsiteX10" fmla="*/ 0 w 4685141"/>
                <a:gd name="connsiteY10" fmla="*/ 0 h 592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85141" h="5925003">
                  <a:moveTo>
                    <a:pt x="0" y="0"/>
                  </a:moveTo>
                  <a:lnTo>
                    <a:pt x="4685141" y="0"/>
                  </a:lnTo>
                  <a:lnTo>
                    <a:pt x="4685141" y="5925003"/>
                  </a:lnTo>
                  <a:lnTo>
                    <a:pt x="3779812" y="5925003"/>
                  </a:lnTo>
                  <a:lnTo>
                    <a:pt x="3779812" y="3870472"/>
                  </a:lnTo>
                  <a:lnTo>
                    <a:pt x="3802087" y="3843985"/>
                  </a:lnTo>
                  <a:cubicBezTo>
                    <a:pt x="3948943" y="3628337"/>
                    <a:pt x="3929219" y="3332145"/>
                    <a:pt x="3740306" y="3137749"/>
                  </a:cubicBezTo>
                  <a:lnTo>
                    <a:pt x="2176660" y="1528716"/>
                  </a:lnTo>
                  <a:cubicBezTo>
                    <a:pt x="1960759" y="1306548"/>
                    <a:pt x="1605634" y="1301468"/>
                    <a:pt x="1383466" y="1517368"/>
                  </a:cubicBezTo>
                  <a:lnTo>
                    <a:pt x="0" y="2861811"/>
                  </a:lnTo>
                  <a:lnTo>
                    <a:pt x="0" y="0"/>
                  </a:ln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1690956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phic 2">
            <a:extLst>
              <a:ext uri="{FF2B5EF4-FFF2-40B4-BE49-F238E27FC236}">
                <a16:creationId xmlns:a16="http://schemas.microsoft.com/office/drawing/2014/main" id="{0116D83D-4F6D-2AD1-FCF9-9D60002531C8}"/>
              </a:ext>
            </a:extLst>
          </p:cNvPr>
          <p:cNvSpPr/>
          <p:nvPr/>
        </p:nvSpPr>
        <p:spPr>
          <a:xfrm flipH="1" flipV="1">
            <a:off x="6104891" y="0"/>
            <a:ext cx="6087109" cy="3428076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3000">
                <a:schemeClr val="accent1"/>
              </a:gs>
              <a:gs pos="32000">
                <a:schemeClr val="accent3"/>
              </a:gs>
              <a:gs pos="58000">
                <a:schemeClr val="accent4"/>
              </a:gs>
              <a:gs pos="82000">
                <a:schemeClr val="accent5"/>
              </a:gs>
              <a:gs pos="100000">
                <a:schemeClr val="accent6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" name="Graphic 2">
            <a:extLst>
              <a:ext uri="{FF2B5EF4-FFF2-40B4-BE49-F238E27FC236}">
                <a16:creationId xmlns:a16="http://schemas.microsoft.com/office/drawing/2014/main" id="{50BEE4FC-6A82-849F-1EBD-AB1AC9B31430}"/>
              </a:ext>
            </a:extLst>
          </p:cNvPr>
          <p:cNvSpPr/>
          <p:nvPr/>
        </p:nvSpPr>
        <p:spPr>
          <a:xfrm>
            <a:off x="1" y="5981700"/>
            <a:ext cx="2990850" cy="874452"/>
          </a:xfrm>
          <a:custGeom>
            <a:avLst/>
            <a:gdLst>
              <a:gd name="connsiteX0" fmla="*/ 6086966 w 6087109"/>
              <a:gd name="connsiteY0" fmla="*/ 3427577 h 3428076"/>
              <a:gd name="connsiteX1" fmla="*/ -144 w 6087109"/>
              <a:gd name="connsiteY1" fmla="*/ 3427577 h 3428076"/>
              <a:gd name="connsiteX2" fmla="*/ -144 w 6087109"/>
              <a:gd name="connsiteY2" fmla="*/ 1246987 h 3428076"/>
              <a:gd name="connsiteX3" fmla="*/ 297290 w 6087109"/>
              <a:gd name="connsiteY3" fmla="*/ 949807 h 3428076"/>
              <a:gd name="connsiteX4" fmla="*/ 308212 w 6087109"/>
              <a:gd name="connsiteY4" fmla="*/ 938885 h 3428076"/>
              <a:gd name="connsiteX5" fmla="*/ 747378 w 6087109"/>
              <a:gd name="connsiteY5" fmla="*/ 499720 h 3428076"/>
              <a:gd name="connsiteX6" fmla="*/ 3158752 w 6087109"/>
              <a:gd name="connsiteY6" fmla="*/ 498093 h 3428076"/>
              <a:gd name="connsiteX7" fmla="*/ 3160378 w 6087109"/>
              <a:gd name="connsiteY7" fmla="*/ 499720 h 3428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09" h="3428076">
                <a:moveTo>
                  <a:pt x="6086966" y="3427577"/>
                </a:moveTo>
                <a:lnTo>
                  <a:pt x="-144" y="3427577"/>
                </a:lnTo>
                <a:lnTo>
                  <a:pt x="-144" y="1246987"/>
                </a:lnTo>
                <a:lnTo>
                  <a:pt x="297290" y="949807"/>
                </a:lnTo>
                <a:cubicBezTo>
                  <a:pt x="300744" y="945972"/>
                  <a:pt x="304377" y="942339"/>
                  <a:pt x="308212" y="938885"/>
                </a:cubicBezTo>
                <a:lnTo>
                  <a:pt x="747378" y="499720"/>
                </a:lnTo>
                <a:cubicBezTo>
                  <a:pt x="1412807" y="-166599"/>
                  <a:pt x="2492434" y="-167336"/>
                  <a:pt x="3158752" y="498093"/>
                </a:cubicBezTo>
                <a:cubicBezTo>
                  <a:pt x="3159286" y="498627"/>
                  <a:pt x="3159845" y="499185"/>
                  <a:pt x="3160378" y="499720"/>
                </a:cubicBezTo>
                <a:close/>
              </a:path>
            </a:pathLst>
          </a:custGeom>
          <a:solidFill>
            <a:schemeClr val="bg1">
              <a:alpha val="6000"/>
            </a:scheme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2C0EAA6-5EB2-3964-C03C-E2ED987AA6E8}"/>
              </a:ext>
            </a:extLst>
          </p:cNvPr>
          <p:cNvGrpSpPr/>
          <p:nvPr/>
        </p:nvGrpSpPr>
        <p:grpSpPr>
          <a:xfrm>
            <a:off x="588893" y="557607"/>
            <a:ext cx="5680306" cy="5740937"/>
            <a:chOff x="7356244" y="1941041"/>
            <a:chExt cx="5680306" cy="574093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43CE58B-AE6F-A662-D965-DC03A8990ACA}"/>
                </a:ext>
              </a:extLst>
            </p:cNvPr>
            <p:cNvSpPr txBox="1"/>
            <p:nvPr/>
          </p:nvSpPr>
          <p:spPr>
            <a:xfrm>
              <a:off x="7356244" y="1941041"/>
              <a:ext cx="5566006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Purpose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9C184BE-4DD7-88A3-D7A1-9EC8A9639989}"/>
                </a:ext>
              </a:extLst>
            </p:cNvPr>
            <p:cNvSpPr txBox="1"/>
            <p:nvPr/>
          </p:nvSpPr>
          <p:spPr>
            <a:xfrm>
              <a:off x="7356244" y="2652011"/>
              <a:ext cx="5680306" cy="502996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purpose of this project is to create a chatbot that can interact with users and provide answers from a collection of PDF documents. </a:t>
              </a: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chatbot uses natural language processing and machine learning techniques to understand user queries and retrieve relevant information from the PDFs. </a:t>
              </a:r>
            </a:p>
            <a:p>
              <a:pPr marL="285750" indent="-285750" algn="just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By incorporating OpenAI and Hugging Face models, the chatbot leverages powerful language models and embeddings to enhance its conversational abilities and improve the accuracy of responses.</a:t>
              </a:r>
              <a:endParaRPr lang="en-IN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pic>
        <p:nvPicPr>
          <p:cNvPr id="4104" name="Picture 8" descr="Hire Chatbot Developers | Hire Remote Chatbot Developers In India  -Prismetric">
            <a:extLst>
              <a:ext uri="{FF2B5EF4-FFF2-40B4-BE49-F238E27FC236}">
                <a16:creationId xmlns:a16="http://schemas.microsoft.com/office/drawing/2014/main" id="{31648E2E-E2CC-C61C-FB8D-B23976606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1688" y="406400"/>
            <a:ext cx="66675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0602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B7B26761-7686-E860-FC89-A3514D2DD6B5}"/>
              </a:ext>
            </a:extLst>
          </p:cNvPr>
          <p:cNvSpPr txBox="1"/>
          <p:nvPr/>
        </p:nvSpPr>
        <p:spPr>
          <a:xfrm>
            <a:off x="0" y="76468"/>
            <a:ext cx="1218037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Features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C5FF494-F9B7-EC79-60BE-53FE88DC36C1}"/>
              </a:ext>
            </a:extLst>
          </p:cNvPr>
          <p:cNvGrpSpPr/>
          <p:nvPr/>
        </p:nvGrpSpPr>
        <p:grpSpPr>
          <a:xfrm>
            <a:off x="1303542" y="891381"/>
            <a:ext cx="9573290" cy="923357"/>
            <a:chOff x="1362926" y="1971216"/>
            <a:chExt cx="4588614" cy="676733"/>
          </a:xfrm>
        </p:grpSpPr>
        <p:sp>
          <p:nvSpPr>
            <p:cNvPr id="50" name="Rectangle: Top Corners Rounded 49">
              <a:extLst>
                <a:ext uri="{FF2B5EF4-FFF2-40B4-BE49-F238E27FC236}">
                  <a16:creationId xmlns:a16="http://schemas.microsoft.com/office/drawing/2014/main" id="{8E25D51D-7F5A-A4EB-6034-10B5DB7DDA11}"/>
                </a:ext>
              </a:extLst>
            </p:cNvPr>
            <p:cNvSpPr/>
            <p:nvPr/>
          </p:nvSpPr>
          <p:spPr>
            <a:xfrm rot="5400000" flipH="1">
              <a:off x="3443181" y="139591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57C755BD-07C6-216D-5991-C349D698E3E9}"/>
                </a:ext>
              </a:extLst>
            </p:cNvPr>
            <p:cNvSpPr/>
            <p:nvPr/>
          </p:nvSpPr>
          <p:spPr>
            <a:xfrm rot="2700000">
              <a:off x="1474367" y="2236811"/>
              <a:ext cx="259610" cy="151139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9FA53B5-2C85-5963-7538-FD9BA088436C}"/>
                </a:ext>
              </a:extLst>
            </p:cNvPr>
            <p:cNvSpPr txBox="1"/>
            <p:nvPr/>
          </p:nvSpPr>
          <p:spPr>
            <a:xfrm>
              <a:off x="1862445" y="2109509"/>
              <a:ext cx="3918183" cy="3834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sz="1400" b="1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Multiple PDF Support: </a:t>
              </a:r>
              <a:r>
                <a:rPr lang="en-US" sz="14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chatbot supports uploading multiple PDF documents, allowing users to query information from a diverse range of sources.</a:t>
              </a:r>
              <a:endParaRPr lang="en-IN" sz="14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07E5994B-D00C-3220-1C13-2F6D7F81BDEF}"/>
                </a:ext>
              </a:extLst>
            </p:cNvPr>
            <p:cNvSpPr txBox="1"/>
            <p:nvPr/>
          </p:nvSpPr>
          <p:spPr>
            <a:xfrm>
              <a:off x="1362926" y="2162961"/>
              <a:ext cx="472322" cy="2932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1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F5FD072-4ADC-EE12-7CDC-6E6E2BF307D8}"/>
              </a:ext>
            </a:extLst>
          </p:cNvPr>
          <p:cNvGrpSpPr/>
          <p:nvPr/>
        </p:nvGrpSpPr>
        <p:grpSpPr>
          <a:xfrm>
            <a:off x="1303542" y="2088146"/>
            <a:ext cx="9573290" cy="923357"/>
            <a:chOff x="1362926" y="1971216"/>
            <a:chExt cx="4588614" cy="676733"/>
          </a:xfrm>
        </p:grpSpPr>
        <p:sp>
          <p:nvSpPr>
            <p:cNvPr id="3" name="Rectangle: Top Corners Rounded 2">
              <a:extLst>
                <a:ext uri="{FF2B5EF4-FFF2-40B4-BE49-F238E27FC236}">
                  <a16:creationId xmlns:a16="http://schemas.microsoft.com/office/drawing/2014/main" id="{1100AA72-FDA5-9DC0-2772-BD5F65AEC58E}"/>
                </a:ext>
              </a:extLst>
            </p:cNvPr>
            <p:cNvSpPr/>
            <p:nvPr/>
          </p:nvSpPr>
          <p:spPr>
            <a:xfrm rot="5400000" flipH="1">
              <a:off x="3443181" y="139591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423A93E-7666-06CA-11CE-3060A4AC2CB0}"/>
                </a:ext>
              </a:extLst>
            </p:cNvPr>
            <p:cNvSpPr/>
            <p:nvPr/>
          </p:nvSpPr>
          <p:spPr>
            <a:xfrm rot="2700000">
              <a:off x="1474367" y="2236811"/>
              <a:ext cx="259610" cy="151139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A953CF3-1CB1-9B55-8BDA-EB63B9A13419}"/>
                </a:ext>
              </a:extLst>
            </p:cNvPr>
            <p:cNvSpPr txBox="1"/>
            <p:nvPr/>
          </p:nvSpPr>
          <p:spPr>
            <a:xfrm>
              <a:off x="1862445" y="2109509"/>
              <a:ext cx="3918183" cy="3834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sz="1400" b="1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Conversational Retrieval: </a:t>
              </a:r>
              <a:r>
                <a:rPr lang="en-US" sz="14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chatbot uses conversational retrieval techniques to provide relevant and context-aware responses to user queries.</a:t>
              </a:r>
              <a:endParaRPr lang="en-IN" sz="14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EFF0202-30BD-A843-951B-4A6D718E0FD1}"/>
                </a:ext>
              </a:extLst>
            </p:cNvPr>
            <p:cNvSpPr txBox="1"/>
            <p:nvPr/>
          </p:nvSpPr>
          <p:spPr>
            <a:xfrm>
              <a:off x="1362926" y="2162961"/>
              <a:ext cx="472322" cy="2932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2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6DAB266-919B-9C13-F204-BFBFB2D9F85A}"/>
              </a:ext>
            </a:extLst>
          </p:cNvPr>
          <p:cNvGrpSpPr/>
          <p:nvPr/>
        </p:nvGrpSpPr>
        <p:grpSpPr>
          <a:xfrm>
            <a:off x="1303542" y="3284912"/>
            <a:ext cx="9557887" cy="923357"/>
            <a:chOff x="1362926" y="2033197"/>
            <a:chExt cx="4581231" cy="676733"/>
          </a:xfrm>
        </p:grpSpPr>
        <p:sp>
          <p:nvSpPr>
            <p:cNvPr id="8" name="Rectangle: Top Corners Rounded 7">
              <a:extLst>
                <a:ext uri="{FF2B5EF4-FFF2-40B4-BE49-F238E27FC236}">
                  <a16:creationId xmlns:a16="http://schemas.microsoft.com/office/drawing/2014/main" id="{31F90B39-2F70-7266-DECE-616DDD7DAE61}"/>
                </a:ext>
              </a:extLst>
            </p:cNvPr>
            <p:cNvSpPr/>
            <p:nvPr/>
          </p:nvSpPr>
          <p:spPr>
            <a:xfrm rot="5400000" flipH="1">
              <a:off x="3435798" y="201572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D745C7F-D838-92F8-081C-248F88D3F63D}"/>
                </a:ext>
              </a:extLst>
            </p:cNvPr>
            <p:cNvSpPr/>
            <p:nvPr/>
          </p:nvSpPr>
          <p:spPr>
            <a:xfrm rot="2700000">
              <a:off x="1474367" y="2236811"/>
              <a:ext cx="259610" cy="151139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FB1E27C-F9B9-0BB9-7CC5-5FE1392C88E3}"/>
                </a:ext>
              </a:extLst>
            </p:cNvPr>
            <p:cNvSpPr txBox="1"/>
            <p:nvPr/>
          </p:nvSpPr>
          <p:spPr>
            <a:xfrm>
              <a:off x="1862445" y="2100878"/>
              <a:ext cx="3918183" cy="5413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sz="1400" b="1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Language Models: </a:t>
              </a:r>
              <a:r>
                <a:rPr lang="en-US" sz="14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project incorporates OpenAI and Hugging Face models for natural language understanding and generation, enabling the chatbot to engage in meaningful conversations.</a:t>
              </a:r>
              <a:endParaRPr lang="en-IN" sz="14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605AFD5-9561-7109-4EA2-F68BF988357B}"/>
                </a:ext>
              </a:extLst>
            </p:cNvPr>
            <p:cNvSpPr txBox="1"/>
            <p:nvPr/>
          </p:nvSpPr>
          <p:spPr>
            <a:xfrm>
              <a:off x="1362926" y="2162961"/>
              <a:ext cx="472322" cy="2932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3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75B5A64-3220-8211-8E4B-CF8EADD76960}"/>
              </a:ext>
            </a:extLst>
          </p:cNvPr>
          <p:cNvGrpSpPr/>
          <p:nvPr/>
        </p:nvGrpSpPr>
        <p:grpSpPr>
          <a:xfrm>
            <a:off x="1303542" y="4466311"/>
            <a:ext cx="9573290" cy="923357"/>
            <a:chOff x="1362926" y="1971216"/>
            <a:chExt cx="4588614" cy="676733"/>
          </a:xfrm>
        </p:grpSpPr>
        <p:sp>
          <p:nvSpPr>
            <p:cNvPr id="13" name="Rectangle: Top Corners Rounded 12">
              <a:extLst>
                <a:ext uri="{FF2B5EF4-FFF2-40B4-BE49-F238E27FC236}">
                  <a16:creationId xmlns:a16="http://schemas.microsoft.com/office/drawing/2014/main" id="{D7C67D76-5158-CEB1-8139-E96AC31155AC}"/>
                </a:ext>
              </a:extLst>
            </p:cNvPr>
            <p:cNvSpPr/>
            <p:nvPr/>
          </p:nvSpPr>
          <p:spPr>
            <a:xfrm rot="5400000" flipH="1">
              <a:off x="3443181" y="139591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21DD66A9-0880-0868-4FC7-86E70F38BB52}"/>
                </a:ext>
              </a:extLst>
            </p:cNvPr>
            <p:cNvSpPr/>
            <p:nvPr/>
          </p:nvSpPr>
          <p:spPr>
            <a:xfrm rot="2700000">
              <a:off x="1474367" y="2236811"/>
              <a:ext cx="259610" cy="151139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F1078A-8DB0-0F9F-227D-A3A97C1904FE}"/>
                </a:ext>
              </a:extLst>
            </p:cNvPr>
            <p:cNvSpPr txBox="1"/>
            <p:nvPr/>
          </p:nvSpPr>
          <p:spPr>
            <a:xfrm>
              <a:off x="1862445" y="2109509"/>
              <a:ext cx="3918183" cy="3834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sz="1400" b="1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PDF Text Extraction: </a:t>
              </a:r>
              <a:r>
                <a:rPr lang="en-US" sz="14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PDF documents are processed to extract the text content, which is used for indexing and retrieval.</a:t>
              </a:r>
              <a:endParaRPr lang="en-IN" sz="14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D82428-348D-580E-0FDB-1F6155218805}"/>
                </a:ext>
              </a:extLst>
            </p:cNvPr>
            <p:cNvSpPr txBox="1"/>
            <p:nvPr/>
          </p:nvSpPr>
          <p:spPr>
            <a:xfrm>
              <a:off x="1362926" y="2162961"/>
              <a:ext cx="472322" cy="2932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dirty="0">
                  <a:solidFill>
                    <a:schemeClr val="bg1"/>
                  </a:solidFill>
                  <a:latin typeface="Montserrat" panose="00000500000000000000" pitchFamily="2" charset="0"/>
                </a:rPr>
                <a:t>4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34059A7-8683-53B8-0DAA-56D1D98B900A}"/>
              </a:ext>
            </a:extLst>
          </p:cNvPr>
          <p:cNvGrpSpPr/>
          <p:nvPr/>
        </p:nvGrpSpPr>
        <p:grpSpPr>
          <a:xfrm>
            <a:off x="1303542" y="5618990"/>
            <a:ext cx="9573290" cy="923357"/>
            <a:chOff x="1362926" y="1971216"/>
            <a:chExt cx="4588614" cy="676733"/>
          </a:xfrm>
        </p:grpSpPr>
        <p:sp>
          <p:nvSpPr>
            <p:cNvPr id="20" name="Rectangle: Top Corners Rounded 19">
              <a:extLst>
                <a:ext uri="{FF2B5EF4-FFF2-40B4-BE49-F238E27FC236}">
                  <a16:creationId xmlns:a16="http://schemas.microsoft.com/office/drawing/2014/main" id="{CE661244-0965-BAE1-F7ED-8ED69FC67EF6}"/>
                </a:ext>
              </a:extLst>
            </p:cNvPr>
            <p:cNvSpPr/>
            <p:nvPr/>
          </p:nvSpPr>
          <p:spPr>
            <a:xfrm rot="5400000" flipH="1">
              <a:off x="3443181" y="139591"/>
              <a:ext cx="676733" cy="4339984"/>
            </a:xfrm>
            <a:prstGeom prst="round2SameRect">
              <a:avLst/>
            </a:prstGeom>
            <a:solidFill>
              <a:schemeClr val="bg1">
                <a:alpha val="8000"/>
              </a:schemeClr>
            </a:solidFill>
            <a:ln w="2709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147831B-DF24-C10A-5B7D-CBDE6C4388A9}"/>
                </a:ext>
              </a:extLst>
            </p:cNvPr>
            <p:cNvSpPr/>
            <p:nvPr/>
          </p:nvSpPr>
          <p:spPr>
            <a:xfrm rot="2700000">
              <a:off x="1474367" y="2236811"/>
              <a:ext cx="259610" cy="151139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18900000" scaled="1"/>
            </a:gradFill>
            <a:ln w="237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3BB9B56-105E-CADB-4584-89177CEEBFED}"/>
                </a:ext>
              </a:extLst>
            </p:cNvPr>
            <p:cNvSpPr txBox="1"/>
            <p:nvPr/>
          </p:nvSpPr>
          <p:spPr>
            <a:xfrm>
              <a:off x="1862445" y="2109509"/>
              <a:ext cx="3918183" cy="3834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US" sz="1400" b="1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Text Chunking: </a:t>
              </a:r>
              <a:r>
                <a:rPr lang="en-US" sz="140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extracted text is split into smaller chunks to improve the efficiency of retrieval and provide more precise answers.</a:t>
              </a:r>
              <a:endParaRPr lang="en-IN" sz="14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68F1E3A-FA12-F5B0-7701-8BE40D9C92A5}"/>
                </a:ext>
              </a:extLst>
            </p:cNvPr>
            <p:cNvSpPr txBox="1"/>
            <p:nvPr/>
          </p:nvSpPr>
          <p:spPr>
            <a:xfrm>
              <a:off x="1362926" y="2162961"/>
              <a:ext cx="472322" cy="2932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2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5</a:t>
              </a:r>
              <a:endParaRPr lang="en-IN" sz="2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93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A057B20-4355-E47C-2E60-3C73DBBBDE5A}"/>
              </a:ext>
            </a:extLst>
          </p:cNvPr>
          <p:cNvGrpSpPr/>
          <p:nvPr/>
        </p:nvGrpSpPr>
        <p:grpSpPr>
          <a:xfrm>
            <a:off x="541338" y="296237"/>
            <a:ext cx="5410200" cy="6278225"/>
            <a:chOff x="7356244" y="1389352"/>
            <a:chExt cx="5410200" cy="627822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547079-D527-0ABC-40D2-FEE6834A6D04}"/>
                </a:ext>
              </a:extLst>
            </p:cNvPr>
            <p:cNvSpPr txBox="1"/>
            <p:nvPr/>
          </p:nvSpPr>
          <p:spPr>
            <a:xfrm>
              <a:off x="7356244" y="1389352"/>
              <a:ext cx="4633658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000" b="1" i="0" dirty="0">
                  <a:solidFill>
                    <a:schemeClr val="bg1"/>
                  </a:solidFill>
                  <a:effectLst/>
                  <a:latin typeface="Montserrat" panose="00000500000000000000" pitchFamily="2" charset="0"/>
                </a:rPr>
                <a:t>Import Libraries</a:t>
              </a:r>
              <a:endParaRPr lang="en-IN" sz="4000" b="1" dirty="0">
                <a:solidFill>
                  <a:schemeClr val="bg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D7522D-4485-6AD3-F916-F69214C16674}"/>
                </a:ext>
              </a:extLst>
            </p:cNvPr>
            <p:cNvSpPr txBox="1"/>
            <p:nvPr/>
          </p:nvSpPr>
          <p:spPr>
            <a:xfrm>
              <a:off x="7356244" y="2404598"/>
              <a:ext cx="5410200" cy="52629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N" sz="1600" b="0" dirty="0" err="1">
                  <a:solidFill>
                    <a:srgbClr val="00CC99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Streamlit</a:t>
              </a:r>
              <a:r>
                <a:rPr lang="en-IN" sz="1600" b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- </a:t>
              </a:r>
              <a:r>
                <a:rPr lang="en-US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M</a:t>
              </a:r>
              <a:r>
                <a:rPr lang="en-US" sz="1600" b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akes it easy to create and share custom web apps for machine learning and data science.</a:t>
              </a:r>
              <a:endParaRPr lang="en-IN" sz="1600" b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  <a:p>
              <a:pPr algn="just"/>
              <a:endParaRPr lang="en-IN" sz="16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  <a:p>
              <a:pPr algn="just"/>
              <a:r>
                <a:rPr lang="en-IN" sz="1600" b="0" dirty="0" err="1">
                  <a:solidFill>
                    <a:srgbClr val="00CC99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PdfReader</a:t>
              </a:r>
              <a:r>
                <a:rPr lang="en-IN" sz="1600" b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- </a:t>
              </a:r>
              <a:r>
                <a:rPr lang="en-US" sz="1600" b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Extracting texts, images and other data from PDF documents</a:t>
              </a:r>
              <a:r>
                <a:rPr lang="en-IN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.</a:t>
              </a:r>
            </a:p>
            <a:p>
              <a:pPr algn="just"/>
              <a:endParaRPr lang="en-IN" sz="1600" b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  <a:p>
              <a:pPr algn="just"/>
              <a:r>
                <a:rPr lang="en-IN" sz="1600" b="0" dirty="0" err="1">
                  <a:solidFill>
                    <a:srgbClr val="00CC99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ChatOpenAI</a:t>
              </a:r>
              <a:r>
                <a:rPr lang="en-IN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- </a:t>
              </a:r>
              <a:r>
                <a:rPr lang="en-US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Allows you to send requests to OpenAI's models and receive information in return.</a:t>
              </a:r>
            </a:p>
            <a:p>
              <a:pPr algn="just"/>
              <a:endParaRPr lang="en-US" sz="16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  <a:p>
              <a:pPr algn="just"/>
              <a:r>
                <a:rPr lang="en-US" sz="1600" dirty="0" err="1">
                  <a:solidFill>
                    <a:srgbClr val="00CC99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HuggingFaceHub</a:t>
              </a:r>
              <a:r>
                <a:rPr lang="en-US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- Allows you to interact with the Hugging Face Hub, a machine learning platform for creators and collaborators.</a:t>
              </a:r>
            </a:p>
            <a:p>
              <a:pPr algn="just"/>
              <a:endParaRPr lang="en-US" sz="1600" b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  <a:p>
              <a:pPr algn="just"/>
              <a:r>
                <a:rPr lang="en-IN" sz="1600" b="0" dirty="0" err="1">
                  <a:solidFill>
                    <a:srgbClr val="00CC99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load_dotenv</a:t>
              </a:r>
              <a:r>
                <a:rPr lang="en-IN" sz="1600" dirty="0">
                  <a:solidFill>
                    <a:srgbClr val="00CC99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</a:t>
              </a:r>
              <a:r>
                <a:rPr lang="en-IN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- </a:t>
              </a:r>
              <a:r>
                <a:rPr lang="en-US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allows you to load these environment variables into your Python project.</a:t>
              </a:r>
            </a:p>
            <a:p>
              <a:pPr algn="just"/>
              <a:endParaRPr lang="en-US" sz="1600" b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  <a:p>
              <a:pPr algn="just"/>
              <a:r>
                <a:rPr lang="en-IN" sz="1600" b="0" dirty="0" err="1">
                  <a:solidFill>
                    <a:srgbClr val="00CC99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CharacterTextSplitter</a:t>
              </a:r>
              <a:r>
                <a:rPr lang="en-IN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- </a:t>
              </a:r>
              <a:r>
                <a:rPr lang="en-US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A large text and splits it based on a specified chunk size.</a:t>
              </a:r>
            </a:p>
            <a:p>
              <a:pPr algn="just"/>
              <a:endParaRPr lang="en-US" sz="1600" b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  <a:p>
              <a:pPr algn="just"/>
              <a:r>
                <a:rPr lang="en-US" sz="1600" dirty="0">
                  <a:solidFill>
                    <a:srgbClr val="00CC99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FAISS</a:t>
              </a:r>
              <a:r>
                <a:rPr lang="en-US" sz="1600" dirty="0">
                  <a:solidFill>
                    <a:schemeClr val="bg1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 – Efficient similarity search and clustering of dense vectors. </a:t>
              </a:r>
              <a:endParaRPr lang="en-IN" sz="1600" b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B1FA3A8-A7AC-35C2-FE78-68A6880F1121}"/>
              </a:ext>
            </a:extLst>
          </p:cNvPr>
          <p:cNvSpPr/>
          <p:nvPr/>
        </p:nvSpPr>
        <p:spPr>
          <a:xfrm rot="5400000">
            <a:off x="6443709" y="1109709"/>
            <a:ext cx="6845300" cy="4651282"/>
          </a:xfrm>
          <a:custGeom>
            <a:avLst/>
            <a:gdLst>
              <a:gd name="connsiteX0" fmla="*/ 7152445 w 7154006"/>
              <a:gd name="connsiteY0" fmla="*/ -684 h 4651282"/>
              <a:gd name="connsiteX1" fmla="*/ 2884221 w 7154006"/>
              <a:gd name="connsiteY1" fmla="*/ 4267539 h 4651282"/>
              <a:gd name="connsiteX2" fmla="*/ 1033916 w 7154006"/>
              <a:gd name="connsiteY2" fmla="*/ 4267539 h 4651282"/>
              <a:gd name="connsiteX3" fmla="*/ -1562 w 7154006"/>
              <a:gd name="connsiteY3" fmla="*/ 3231793 h 4651282"/>
              <a:gd name="connsiteX4" fmla="*/ -1562 w 7154006"/>
              <a:gd name="connsiteY4" fmla="*/ -684 h 465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4006" h="4651282">
                <a:moveTo>
                  <a:pt x="7152445" y="-684"/>
                </a:moveTo>
                <a:lnTo>
                  <a:pt x="2884221" y="4267539"/>
                </a:lnTo>
                <a:cubicBezTo>
                  <a:pt x="2373260" y="4778285"/>
                  <a:pt x="1544877" y="4778285"/>
                  <a:pt x="1033916" y="4267539"/>
                </a:cubicBezTo>
                <a:lnTo>
                  <a:pt x="-1562" y="3231793"/>
                </a:lnTo>
                <a:lnTo>
                  <a:pt x="-1562" y="-684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709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3314" name="Picture 2" descr="Chatbot 3D Icon download in PNG, OBJ or Blend format">
            <a:extLst>
              <a:ext uri="{FF2B5EF4-FFF2-40B4-BE49-F238E27FC236}">
                <a16:creationId xmlns:a16="http://schemas.microsoft.com/office/drawing/2014/main" id="{452D717C-B5BC-6F56-3635-0BF6CCC842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462" y="730250"/>
            <a:ext cx="5410200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449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E0A5A77-43E2-4CE0-A470-53B485B838C9}"/>
              </a:ext>
            </a:extLst>
          </p:cNvPr>
          <p:cNvSpPr txBox="1"/>
          <p:nvPr/>
        </p:nvSpPr>
        <p:spPr>
          <a:xfrm>
            <a:off x="673496" y="441375"/>
            <a:ext cx="39338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Usage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9F5BB0F-CA66-B7B4-2DE2-1B0111A791DA}"/>
              </a:ext>
            </a:extLst>
          </p:cNvPr>
          <p:cNvGrpSpPr/>
          <p:nvPr/>
        </p:nvGrpSpPr>
        <p:grpSpPr>
          <a:xfrm>
            <a:off x="673496" y="1497251"/>
            <a:ext cx="4994147" cy="4813695"/>
            <a:chOff x="933450" y="1022748"/>
            <a:chExt cx="4994147" cy="481369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86EA445-0715-8069-E485-88A0C6C3F64C}"/>
                </a:ext>
              </a:extLst>
            </p:cNvPr>
            <p:cNvSpPr/>
            <p:nvPr/>
          </p:nvSpPr>
          <p:spPr>
            <a:xfrm>
              <a:off x="933450" y="2644188"/>
              <a:ext cx="4691062" cy="1474374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9C72FB1-DBED-5C2B-1A43-ABF9A2C65CA1}"/>
                </a:ext>
              </a:extLst>
            </p:cNvPr>
            <p:cNvSpPr/>
            <p:nvPr/>
          </p:nvSpPr>
          <p:spPr>
            <a:xfrm>
              <a:off x="1236535" y="1034654"/>
              <a:ext cx="4691062" cy="1474374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79C7E7A-B414-0802-E79B-930E46D1736F}"/>
                </a:ext>
              </a:extLst>
            </p:cNvPr>
            <p:cNvSpPr/>
            <p:nvPr/>
          </p:nvSpPr>
          <p:spPr>
            <a:xfrm>
              <a:off x="1236535" y="4362069"/>
              <a:ext cx="4691062" cy="1474374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D0A0CE96-6AF4-CBA8-6442-0AC82E50C2E8}"/>
                </a:ext>
              </a:extLst>
            </p:cNvPr>
            <p:cNvSpPr/>
            <p:nvPr/>
          </p:nvSpPr>
          <p:spPr>
            <a:xfrm>
              <a:off x="1236535" y="1022748"/>
              <a:ext cx="4387977" cy="1379124"/>
            </a:xfrm>
            <a:prstGeom prst="roundRect">
              <a:avLst/>
            </a:pr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2A79480-489D-98F8-DA90-30C9A7167A94}"/>
                </a:ext>
              </a:extLst>
            </p:cNvPr>
            <p:cNvSpPr/>
            <p:nvPr/>
          </p:nvSpPr>
          <p:spPr>
            <a:xfrm>
              <a:off x="1236535" y="2739438"/>
              <a:ext cx="4387977" cy="1379124"/>
            </a:xfrm>
            <a:prstGeom prst="roundRect">
              <a:avLst/>
            </a:pr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9ECD99B-514F-BF4D-6C40-1BF59137AF8A}"/>
                </a:ext>
              </a:extLst>
            </p:cNvPr>
            <p:cNvSpPr/>
            <p:nvPr/>
          </p:nvSpPr>
          <p:spPr>
            <a:xfrm>
              <a:off x="1236535" y="4457319"/>
              <a:ext cx="4387977" cy="1379124"/>
            </a:xfrm>
            <a:prstGeom prst="roundRect">
              <a:avLst/>
            </a:pr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9AE44C1-D35B-53A0-0106-6AF6EAB05661}"/>
                </a:ext>
              </a:extLst>
            </p:cNvPr>
            <p:cNvSpPr txBox="1"/>
            <p:nvPr/>
          </p:nvSpPr>
          <p:spPr>
            <a:xfrm>
              <a:off x="1463611" y="1255773"/>
              <a:ext cx="3933825" cy="907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Upload PDF documents: </a:t>
              </a:r>
            </a:p>
            <a:p>
              <a:pPr algn="just">
                <a:spcAft>
                  <a:spcPts val="600"/>
                </a:spcAft>
              </a:pPr>
              <a:r>
                <a:rPr lang="en-US" sz="160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Use the sidebar in the application to upload one or more PDF files.</a:t>
              </a:r>
              <a:endPara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94A5397-7CBF-8EF2-C231-F14D269FB802}"/>
                </a:ext>
              </a:extLst>
            </p:cNvPr>
            <p:cNvSpPr txBox="1"/>
            <p:nvPr/>
          </p:nvSpPr>
          <p:spPr>
            <a:xfrm>
              <a:off x="1463611" y="2851919"/>
              <a:ext cx="3933825" cy="11541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spcAft>
                  <a:spcPts val="600"/>
                </a:spcAft>
              </a:pPr>
              <a:r>
                <a:rPr lang="en-US" sz="1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Ask questions: </a:t>
              </a:r>
            </a:p>
            <a:p>
              <a:pPr algn="just">
                <a:spcAft>
                  <a:spcPts val="600"/>
                </a:spcAft>
              </a:pPr>
              <a:r>
                <a:rPr lang="en-US" sz="160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In the main chat interface, enter your questions related to the content of the uploaded PDFs.</a:t>
              </a:r>
              <a:endPara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09D344E-9458-113F-F366-2110221B89C8}"/>
                </a:ext>
              </a:extLst>
            </p:cNvPr>
            <p:cNvSpPr txBox="1"/>
            <p:nvPr/>
          </p:nvSpPr>
          <p:spPr>
            <a:xfrm>
              <a:off x="1463611" y="4569800"/>
              <a:ext cx="3933825" cy="11541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1600" b="1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ontserrat" panose="00000500000000000000" pitchFamily="2" charset="0"/>
                </a:rPr>
                <a:t>Receive answers: </a:t>
              </a:r>
            </a:p>
            <a:p>
              <a:pPr algn="just">
                <a:spcAft>
                  <a:spcPts val="600"/>
                </a:spcAft>
              </a:pPr>
              <a:r>
                <a:rPr lang="en-US" sz="1600" i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The chatbot will generate responses based on the information extracted from the PDFs.</a:t>
              </a:r>
              <a:endParaRPr lang="en-I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C42E176-7456-EEB9-13D5-3ACAC551BFF2}"/>
              </a:ext>
            </a:extLst>
          </p:cNvPr>
          <p:cNvSpPr/>
          <p:nvPr/>
        </p:nvSpPr>
        <p:spPr>
          <a:xfrm flipH="1" flipV="1">
            <a:off x="6105611" y="0"/>
            <a:ext cx="6086389" cy="4933803"/>
          </a:xfrm>
          <a:custGeom>
            <a:avLst/>
            <a:gdLst>
              <a:gd name="connsiteX0" fmla="*/ 7507246 w 7519904"/>
              <a:gd name="connsiteY0" fmla="*/ 6095439 h 6095852"/>
              <a:gd name="connsiteX1" fmla="*/ -253 w 7519904"/>
              <a:gd name="connsiteY1" fmla="*/ 6095439 h 6095852"/>
              <a:gd name="connsiteX2" fmla="*/ -253 w 7519904"/>
              <a:gd name="connsiteY2" fmla="*/ 1421944 h 6095852"/>
              <a:gd name="connsiteX3" fmla="*/ 4107985 w 7519904"/>
              <a:gd name="connsiteY3" fmla="*/ 74580 h 6095852"/>
              <a:gd name="connsiteX4" fmla="*/ 6000497 w 7519904"/>
              <a:gd name="connsiteY4" fmla="*/ 1032584 h 6095852"/>
              <a:gd name="connsiteX5" fmla="*/ 7444381 w 7519904"/>
              <a:gd name="connsiteY5" fmla="*/ 5435251 h 6095852"/>
              <a:gd name="connsiteX6" fmla="*/ 7507246 w 7519904"/>
              <a:gd name="connsiteY6" fmla="*/ 6095439 h 6095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19904" h="6095852">
                <a:moveTo>
                  <a:pt x="7507246" y="6095439"/>
                </a:moveTo>
                <a:lnTo>
                  <a:pt x="-253" y="6095439"/>
                </a:lnTo>
                <a:lnTo>
                  <a:pt x="-253" y="1421944"/>
                </a:lnTo>
                <a:lnTo>
                  <a:pt x="4107985" y="74580"/>
                </a:lnTo>
                <a:cubicBezTo>
                  <a:pt x="4895121" y="-183367"/>
                  <a:pt x="5742359" y="245512"/>
                  <a:pt x="6000497" y="1032584"/>
                </a:cubicBezTo>
                <a:lnTo>
                  <a:pt x="7444381" y="5435251"/>
                </a:lnTo>
                <a:cubicBezTo>
                  <a:pt x="7514549" y="5647817"/>
                  <a:pt x="7536044" y="5873443"/>
                  <a:pt x="7507246" y="6095439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1058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54FD8E5-567C-22CB-C84A-3CDE8FC89BF7}"/>
              </a:ext>
            </a:extLst>
          </p:cNvPr>
          <p:cNvSpPr/>
          <p:nvPr/>
        </p:nvSpPr>
        <p:spPr>
          <a:xfrm>
            <a:off x="8900583" y="5763894"/>
            <a:ext cx="3291416" cy="1094105"/>
          </a:xfrm>
          <a:custGeom>
            <a:avLst/>
            <a:gdLst>
              <a:gd name="connsiteX0" fmla="*/ 3291164 w 3291416"/>
              <a:gd name="connsiteY0" fmla="*/ -414 h 1094105"/>
              <a:gd name="connsiteX1" fmla="*/ 3291164 w 3291416"/>
              <a:gd name="connsiteY1" fmla="*/ 1093691 h 1094105"/>
              <a:gd name="connsiteX2" fmla="*/ -253 w 3291416"/>
              <a:gd name="connsiteY2" fmla="*/ 1093691 h 1094105"/>
              <a:gd name="connsiteX3" fmla="*/ 398422 w 3291416"/>
              <a:gd name="connsiteY3" fmla="*/ 871441 h 109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1416" h="1094105">
                <a:moveTo>
                  <a:pt x="3291164" y="-414"/>
                </a:moveTo>
                <a:lnTo>
                  <a:pt x="3291164" y="1093691"/>
                </a:lnTo>
                <a:lnTo>
                  <a:pt x="-253" y="1093691"/>
                </a:lnTo>
                <a:cubicBezTo>
                  <a:pt x="114894" y="991424"/>
                  <a:pt x="250889" y="915573"/>
                  <a:pt x="398422" y="871441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1058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3" name="Picture 4" descr="Manteio - Innovate-Solution-Support">
            <a:extLst>
              <a:ext uri="{FF2B5EF4-FFF2-40B4-BE49-F238E27FC236}">
                <a16:creationId xmlns:a16="http://schemas.microsoft.com/office/drawing/2014/main" id="{F9AD87D1-3675-54CF-2F8D-B7DF0F605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444" y="1254064"/>
            <a:ext cx="5227426" cy="5203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0386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A724331-314C-9648-8095-00291A8F8D97}"/>
              </a:ext>
            </a:extLst>
          </p:cNvPr>
          <p:cNvSpPr/>
          <p:nvPr/>
        </p:nvSpPr>
        <p:spPr>
          <a:xfrm>
            <a:off x="5824311" y="-843"/>
            <a:ext cx="6367689" cy="6856314"/>
          </a:xfrm>
          <a:custGeom>
            <a:avLst/>
            <a:gdLst>
              <a:gd name="connsiteX0" fmla="*/ 2570115 w 6370577"/>
              <a:gd name="connsiteY0" fmla="*/ 0 h 6856314"/>
              <a:gd name="connsiteX1" fmla="*/ 6370577 w 6370577"/>
              <a:gd name="connsiteY1" fmla="*/ 0 h 6856314"/>
              <a:gd name="connsiteX2" fmla="*/ 6370577 w 6370577"/>
              <a:gd name="connsiteY2" fmla="*/ 5699872 h 6856314"/>
              <a:gd name="connsiteX3" fmla="*/ 6323691 w 6370577"/>
              <a:gd name="connsiteY3" fmla="*/ 5678219 h 6856314"/>
              <a:gd name="connsiteX4" fmla="*/ 5984815 w 6370577"/>
              <a:gd name="connsiteY4" fmla="*/ 5615262 h 6856314"/>
              <a:gd name="connsiteX5" fmla="*/ 5159721 w 6370577"/>
              <a:gd name="connsiteY5" fmla="*/ 6107838 h 6856314"/>
              <a:gd name="connsiteX6" fmla="*/ 4755000 w 6370577"/>
              <a:gd name="connsiteY6" fmla="*/ 6856314 h 6856314"/>
              <a:gd name="connsiteX7" fmla="*/ 1600953 w 6370577"/>
              <a:gd name="connsiteY7" fmla="*/ 6856314 h 6856314"/>
              <a:gd name="connsiteX8" fmla="*/ 764911 w 6370577"/>
              <a:gd name="connsiteY8" fmla="*/ 6404237 h 6856314"/>
              <a:gd name="connsiteX9" fmla="*/ 175790 w 6370577"/>
              <a:gd name="connsiteY9" fmla="*/ 4427780 h 6856314"/>
              <a:gd name="connsiteX10" fmla="*/ 2570115 w 6370577"/>
              <a:gd name="connsiteY10" fmla="*/ 0 h 6856314"/>
              <a:gd name="connsiteX0" fmla="*/ 2567227 w 6367689"/>
              <a:gd name="connsiteY0" fmla="*/ 0 h 6856314"/>
              <a:gd name="connsiteX1" fmla="*/ 6367689 w 6367689"/>
              <a:gd name="connsiteY1" fmla="*/ 0 h 6856314"/>
              <a:gd name="connsiteX2" fmla="*/ 6367689 w 6367689"/>
              <a:gd name="connsiteY2" fmla="*/ 5699872 h 6856314"/>
              <a:gd name="connsiteX3" fmla="*/ 6320803 w 6367689"/>
              <a:gd name="connsiteY3" fmla="*/ 5678219 h 6856314"/>
              <a:gd name="connsiteX4" fmla="*/ 5981927 w 6367689"/>
              <a:gd name="connsiteY4" fmla="*/ 5615262 h 6856314"/>
              <a:gd name="connsiteX5" fmla="*/ 5156833 w 6367689"/>
              <a:gd name="connsiteY5" fmla="*/ 6107838 h 6856314"/>
              <a:gd name="connsiteX6" fmla="*/ 4752112 w 6367689"/>
              <a:gd name="connsiteY6" fmla="*/ 6856314 h 6856314"/>
              <a:gd name="connsiteX7" fmla="*/ 1598065 w 6367689"/>
              <a:gd name="connsiteY7" fmla="*/ 6856314 h 6856314"/>
              <a:gd name="connsiteX8" fmla="*/ 774723 w 6367689"/>
              <a:gd name="connsiteY8" fmla="*/ 6359787 h 6856314"/>
              <a:gd name="connsiteX9" fmla="*/ 172902 w 6367689"/>
              <a:gd name="connsiteY9" fmla="*/ 4427780 h 6856314"/>
              <a:gd name="connsiteX10" fmla="*/ 2567227 w 6367689"/>
              <a:gd name="connsiteY10" fmla="*/ 0 h 6856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67689" h="6856314">
                <a:moveTo>
                  <a:pt x="2567227" y="0"/>
                </a:moveTo>
                <a:lnTo>
                  <a:pt x="6367689" y="0"/>
                </a:lnTo>
                <a:lnTo>
                  <a:pt x="6367689" y="5699872"/>
                </a:lnTo>
                <a:lnTo>
                  <a:pt x="6320803" y="5678219"/>
                </a:lnTo>
                <a:cubicBezTo>
                  <a:pt x="6210332" y="5635470"/>
                  <a:pt x="6095499" y="5615043"/>
                  <a:pt x="5981927" y="5615262"/>
                </a:cubicBezTo>
                <a:cubicBezTo>
                  <a:pt x="5648780" y="5615906"/>
                  <a:pt x="5326469" y="5794198"/>
                  <a:pt x="5156833" y="6107838"/>
                </a:cubicBezTo>
                <a:lnTo>
                  <a:pt x="4752112" y="6856314"/>
                </a:lnTo>
                <a:lnTo>
                  <a:pt x="1598065" y="6856314"/>
                </a:lnTo>
                <a:cubicBezTo>
                  <a:pt x="1319384" y="6705622"/>
                  <a:pt x="1053404" y="6510479"/>
                  <a:pt x="774723" y="6359787"/>
                </a:cubicBezTo>
                <a:cubicBezTo>
                  <a:pt x="66288" y="5976654"/>
                  <a:pt x="-210143" y="5136247"/>
                  <a:pt x="172902" y="4427780"/>
                </a:cubicBezTo>
                <a:lnTo>
                  <a:pt x="2567227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058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850C2E0-EC6E-F6A7-BD85-7298EF4C0612}"/>
              </a:ext>
            </a:extLst>
          </p:cNvPr>
          <p:cNvSpPr/>
          <p:nvPr/>
        </p:nvSpPr>
        <p:spPr>
          <a:xfrm>
            <a:off x="5379468" y="-843"/>
            <a:ext cx="6811035" cy="6858000"/>
          </a:xfrm>
          <a:custGeom>
            <a:avLst/>
            <a:gdLst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140186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  <a:gd name="connsiteX0" fmla="*/ 6359915 w 6811035"/>
              <a:gd name="connsiteY0" fmla="*/ 5569106 h 6858000"/>
              <a:gd name="connsiteX1" fmla="*/ 6797912 w 6811035"/>
              <a:gd name="connsiteY1" fmla="*/ 5679863 h 6858000"/>
              <a:gd name="connsiteX2" fmla="*/ 6811035 w 6811035"/>
              <a:gd name="connsiteY2" fmla="*/ 5687060 h 6858000"/>
              <a:gd name="connsiteX3" fmla="*/ 6811035 w 6811035"/>
              <a:gd name="connsiteY3" fmla="*/ 6858000 h 6858000"/>
              <a:gd name="connsiteX4" fmla="*/ 5116324 w 6811035"/>
              <a:gd name="connsiteY4" fmla="*/ 6858000 h 6858000"/>
              <a:gd name="connsiteX5" fmla="*/ 5552678 w 6811035"/>
              <a:gd name="connsiteY5" fmla="*/ 6051021 h 6858000"/>
              <a:gd name="connsiteX6" fmla="*/ 6359915 w 6811035"/>
              <a:gd name="connsiteY6" fmla="*/ 5569106 h 6858000"/>
              <a:gd name="connsiteX7" fmla="*/ 2514096 w 6811035"/>
              <a:gd name="connsiteY7" fmla="*/ 0 h 6858000"/>
              <a:gd name="connsiteX8" fmla="*/ 3059880 w 6811035"/>
              <a:gd name="connsiteY8" fmla="*/ 0 h 6858000"/>
              <a:gd name="connsiteX9" fmla="*/ 676617 w 6811035"/>
              <a:gd name="connsiteY9" fmla="*/ 4407324 h 6858000"/>
              <a:gd name="connsiteX10" fmla="*/ 1252987 w 6811035"/>
              <a:gd name="connsiteY10" fmla="*/ 6341005 h 6858000"/>
              <a:gd name="connsiteX11" fmla="*/ 2209084 w 6811035"/>
              <a:gd name="connsiteY11" fmla="*/ 6858000 h 6858000"/>
              <a:gd name="connsiteX12" fmla="*/ 2013437 w 6811035"/>
              <a:gd name="connsiteY12" fmla="*/ 6858000 h 6858000"/>
              <a:gd name="connsiteX13" fmla="*/ 649843 w 6811035"/>
              <a:gd name="connsiteY13" fmla="*/ 6052079 h 6858000"/>
              <a:gd name="connsiteX14" fmla="*/ 149356 w 6811035"/>
              <a:gd name="connsiteY14" fmla="*/ 4373034 h 6858000"/>
              <a:gd name="connsiteX15" fmla="*/ 2514096 w 6811035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11035" h="6858000">
                <a:moveTo>
                  <a:pt x="6359915" y="5569106"/>
                </a:moveTo>
                <a:cubicBezTo>
                  <a:pt x="6508068" y="5568820"/>
                  <a:pt x="6658411" y="5604444"/>
                  <a:pt x="6797912" y="5679863"/>
                </a:cubicBezTo>
                <a:lnTo>
                  <a:pt x="6811035" y="5687060"/>
                </a:lnTo>
                <a:lnTo>
                  <a:pt x="6811035" y="6858000"/>
                </a:lnTo>
                <a:lnTo>
                  <a:pt x="5116324" y="6858000"/>
                </a:lnTo>
                <a:lnTo>
                  <a:pt x="5552678" y="6051021"/>
                </a:lnTo>
                <a:cubicBezTo>
                  <a:pt x="5718643" y="5744169"/>
                  <a:pt x="6033978" y="5569736"/>
                  <a:pt x="6359915" y="5569106"/>
                </a:cubicBezTo>
                <a:close/>
                <a:moveTo>
                  <a:pt x="2514096" y="0"/>
                </a:moveTo>
                <a:lnTo>
                  <a:pt x="3059880" y="0"/>
                </a:lnTo>
                <a:lnTo>
                  <a:pt x="676617" y="4407324"/>
                </a:lnTo>
                <a:cubicBezTo>
                  <a:pt x="301862" y="5100458"/>
                  <a:pt x="559885" y="5966164"/>
                  <a:pt x="1252987" y="6341005"/>
                </a:cubicBezTo>
                <a:lnTo>
                  <a:pt x="2209084" y="6858000"/>
                </a:lnTo>
                <a:lnTo>
                  <a:pt x="2013437" y="6858000"/>
                </a:lnTo>
                <a:cubicBezTo>
                  <a:pt x="1127357" y="6363024"/>
                  <a:pt x="1318640" y="6465574"/>
                  <a:pt x="649843" y="6052079"/>
                </a:cubicBezTo>
                <a:cubicBezTo>
                  <a:pt x="47968" y="5726631"/>
                  <a:pt x="-176082" y="4974897"/>
                  <a:pt x="149356" y="4373034"/>
                </a:cubicBezTo>
                <a:lnTo>
                  <a:pt x="2514096" y="0"/>
                </a:lnTo>
                <a:close/>
              </a:path>
            </a:pathLst>
          </a:custGeom>
          <a:gradFill>
            <a:gsLst>
              <a:gs pos="0">
                <a:srgbClr val="4826DC"/>
              </a:gs>
              <a:gs pos="3000">
                <a:srgbClr val="4D26DC"/>
              </a:gs>
              <a:gs pos="32000">
                <a:srgbClr val="7226DE"/>
              </a:gs>
              <a:gs pos="58000">
                <a:srgbClr val="8D27E0"/>
              </a:gs>
              <a:gs pos="82000">
                <a:srgbClr val="9D27E1"/>
              </a:gs>
              <a:gs pos="100000">
                <a:srgbClr val="A327E1"/>
              </a:gs>
            </a:gsLst>
            <a:lin ang="0" scaled="1"/>
          </a:gradFill>
          <a:ln w="254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pic>
        <p:nvPicPr>
          <p:cNvPr id="1026" name="Picture 2" descr="MultiPDF Chat App Diagram">
            <a:extLst>
              <a:ext uri="{FF2B5EF4-FFF2-40B4-BE49-F238E27FC236}">
                <a16:creationId xmlns:a16="http://schemas.microsoft.com/office/drawing/2014/main" id="{1D9EA3C1-72BA-16A5-30B3-A6FC1C3C8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528" y="690158"/>
            <a:ext cx="9872944" cy="5477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4530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E547079-D527-0ABC-40D2-FEE6834A6D04}"/>
              </a:ext>
            </a:extLst>
          </p:cNvPr>
          <p:cNvSpPr txBox="1"/>
          <p:nvPr/>
        </p:nvSpPr>
        <p:spPr>
          <a:xfrm>
            <a:off x="1146454" y="348680"/>
            <a:ext cx="989909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Applications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6" name="AutoShape 2" descr="User">
            <a:extLst>
              <a:ext uri="{FF2B5EF4-FFF2-40B4-BE49-F238E27FC236}">
                <a16:creationId xmlns:a16="http://schemas.microsoft.com/office/drawing/2014/main" id="{90A5C2D1-DF6A-E983-47C3-52BB175920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85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36DC9FE-10C8-CDC2-0FC3-4154123BCD0C}"/>
              </a:ext>
            </a:extLst>
          </p:cNvPr>
          <p:cNvGrpSpPr/>
          <p:nvPr/>
        </p:nvGrpSpPr>
        <p:grpSpPr>
          <a:xfrm>
            <a:off x="1228376" y="1349771"/>
            <a:ext cx="10076033" cy="5330947"/>
            <a:chOff x="882803" y="3806399"/>
            <a:chExt cx="10076033" cy="472445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49BE494-AC53-B6DD-7D66-795AC06C22EB}"/>
                </a:ext>
              </a:extLst>
            </p:cNvPr>
            <p:cNvSpPr/>
            <p:nvPr/>
          </p:nvSpPr>
          <p:spPr>
            <a:xfrm>
              <a:off x="882803" y="3806399"/>
              <a:ext cx="10076033" cy="4724457"/>
            </a:xfrm>
            <a:prstGeom prst="rect">
              <a:avLst/>
            </a:prstGeom>
            <a:solidFill>
              <a:schemeClr val="bg1">
                <a:alpha val="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FBC793C-4664-EFE6-626C-C2D3A85946E6}"/>
                </a:ext>
              </a:extLst>
            </p:cNvPr>
            <p:cNvSpPr/>
            <p:nvPr/>
          </p:nvSpPr>
          <p:spPr>
            <a:xfrm>
              <a:off x="1339201" y="4119790"/>
              <a:ext cx="8033230" cy="1185917"/>
            </a:xfrm>
            <a:prstGeom prst="roundRect">
              <a:avLst/>
            </a:prstGeom>
            <a:gradFill>
              <a:gsLst>
                <a:gs pos="0">
                  <a:schemeClr val="accent1"/>
                </a:gs>
                <a:gs pos="6000">
                  <a:schemeClr val="accent2"/>
                </a:gs>
                <a:gs pos="20000">
                  <a:schemeClr val="accent3"/>
                </a:gs>
                <a:gs pos="35000">
                  <a:schemeClr val="accent4"/>
                </a:gs>
                <a:gs pos="52000">
                  <a:schemeClr val="accent5"/>
                </a:gs>
                <a:gs pos="71000">
                  <a:srgbClr val="A027E1"/>
                </a:gs>
                <a:gs pos="100000">
                  <a:schemeClr val="accent6"/>
                </a:gs>
              </a:gsLst>
              <a:lin ang="1977083" scaled="1"/>
            </a:gradFill>
            <a:ln w="2709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180000"/>
              <a:r>
                <a:rPr lang="en-US" b="1" i="0" dirty="0">
                  <a:solidFill>
                    <a:schemeClr val="bg1"/>
                  </a:solidFill>
                  <a:effectLst/>
                  <a:latin typeface="Montserrat" panose="020F0502020204030204" pitchFamily="2" charset="0"/>
                  <a:ea typeface="Microsoft JhengHei UI" panose="020B0604030504040204" pitchFamily="34" charset="-120"/>
                  <a:cs typeface="Mongolian Baiti" panose="03000500000000000000" pitchFamily="66" charset="0"/>
                </a:rPr>
                <a:t>Educational Platforms</a:t>
              </a:r>
            </a:p>
            <a:p>
              <a:pPr marL="180000"/>
              <a:endParaRPr lang="en-US" sz="1600" b="0" i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  <a:p>
              <a:pPr marL="180000"/>
              <a:r>
                <a:rPr lang="en-US" sz="16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Chatbots integrated with PDFs can provide interactive learning experiences for students.</a:t>
              </a:r>
              <a:endParaRPr lang="en-IN" sz="16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34BDE01-F0C8-7AD2-02AF-A6F9876BE378}"/>
              </a:ext>
            </a:extLst>
          </p:cNvPr>
          <p:cNvSpPr/>
          <p:nvPr/>
        </p:nvSpPr>
        <p:spPr>
          <a:xfrm>
            <a:off x="2249777" y="3334754"/>
            <a:ext cx="8033230" cy="1349689"/>
          </a:xfrm>
          <a:prstGeom prst="roundRect">
            <a:avLst/>
          </a:pr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000"/>
            <a:r>
              <a:rPr lang="en-US" b="1" i="0" dirty="0">
                <a:solidFill>
                  <a:schemeClr val="bg1"/>
                </a:solidFill>
                <a:effectLst/>
                <a:latin typeface="Montserrat" panose="020F0502020204030204" pitchFamily="2" charset="0"/>
                <a:ea typeface="Microsoft JhengHei UI" panose="020B0604030504040204" pitchFamily="34" charset="-120"/>
                <a:cs typeface="Mongolian Baiti" panose="03000500000000000000" pitchFamily="66" charset="0"/>
              </a:rPr>
              <a:t>Customer Support</a:t>
            </a:r>
          </a:p>
          <a:p>
            <a:pPr marL="180000"/>
            <a:endParaRPr lang="en-US" sz="1600" b="1" i="0" dirty="0">
              <a:solidFill>
                <a:schemeClr val="bg1"/>
              </a:solidFill>
              <a:effectLst/>
              <a:latin typeface="Montserrat" panose="020F0502020204030204" pitchFamily="2" charset="0"/>
              <a:ea typeface="Microsoft JhengHei UI" panose="020B0604030504040204" pitchFamily="34" charset="-120"/>
              <a:cs typeface="Mongolian Baiti" panose="03000500000000000000" pitchFamily="66" charset="0"/>
            </a:endParaRPr>
          </a:p>
          <a:p>
            <a:pPr marL="180000"/>
            <a:r>
              <a:rPr lang="en-US" sz="1600" b="1" i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Mongolian Baiti" panose="03000500000000000000" pitchFamily="66" charset="0"/>
              </a:rPr>
              <a:t>Offering in-depth product manuals or FAQs through PDFs enhances customer self-service.</a:t>
            </a:r>
            <a:endParaRPr lang="en-IN" sz="160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7D94DCD-7130-EDDA-FC9F-3F589CC419C0}"/>
              </a:ext>
            </a:extLst>
          </p:cNvPr>
          <p:cNvSpPr/>
          <p:nvPr/>
        </p:nvSpPr>
        <p:spPr>
          <a:xfrm>
            <a:off x="2930394" y="4977648"/>
            <a:ext cx="8033230" cy="1349689"/>
          </a:xfrm>
          <a:prstGeom prst="roundRect">
            <a:avLst/>
          </a:prstGeom>
          <a:gradFill>
            <a:gsLst>
              <a:gs pos="0">
                <a:schemeClr val="accent1"/>
              </a:gs>
              <a:gs pos="6000">
                <a:schemeClr val="accent2"/>
              </a:gs>
              <a:gs pos="20000">
                <a:schemeClr val="accent3"/>
              </a:gs>
              <a:gs pos="35000">
                <a:schemeClr val="accent4"/>
              </a:gs>
              <a:gs pos="52000">
                <a:schemeClr val="accent5"/>
              </a:gs>
              <a:gs pos="71000">
                <a:srgbClr val="A027E1"/>
              </a:gs>
              <a:gs pos="100000">
                <a:schemeClr val="accent6"/>
              </a:gs>
            </a:gsLst>
            <a:lin ang="1977083" scaled="1"/>
          </a:gradFill>
          <a:ln w="2709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000"/>
            <a:r>
              <a:rPr lang="en-US" sz="1600" b="1" i="0" dirty="0">
                <a:solidFill>
                  <a:schemeClr val="bg1"/>
                </a:solidFill>
                <a:effectLst/>
                <a:latin typeface="Montserrat" panose="020F0502020204030204" pitchFamily="2" charset="0"/>
                <a:ea typeface="Microsoft JhengHei UI" panose="020B0604030504040204" pitchFamily="34" charset="-120"/>
                <a:cs typeface="Mongolian Baiti" panose="03000500000000000000" pitchFamily="66" charset="0"/>
              </a:rPr>
              <a:t>Healthcare Information</a:t>
            </a:r>
          </a:p>
          <a:p>
            <a:pPr marL="180000"/>
            <a:endParaRPr lang="en-US" sz="1600" b="1" i="0" dirty="0">
              <a:solidFill>
                <a:schemeClr val="bg1"/>
              </a:solidFill>
              <a:effectLst/>
              <a:latin typeface="Montserrat" panose="020F0502020204030204" pitchFamily="2" charset="0"/>
              <a:ea typeface="Microsoft JhengHei UI" panose="020B0604030504040204" pitchFamily="34" charset="-120"/>
              <a:cs typeface="Mongolian Baiti" panose="03000500000000000000" pitchFamily="66" charset="0"/>
            </a:endParaRPr>
          </a:p>
          <a:p>
            <a:pPr marL="180000"/>
            <a:r>
              <a:rPr lang="en-US" sz="1600" b="1" i="0" dirty="0">
                <a:solidFill>
                  <a:schemeClr val="bg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Mongolian Baiti" panose="03000500000000000000" pitchFamily="66" charset="0"/>
              </a:rPr>
              <a:t>Securely deliver medical documents or important healthcare information to patients.</a:t>
            </a:r>
            <a:endParaRPr lang="en-IN" sz="160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57226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A7293339-431E-F883-A6C4-82407BD98094}"/>
              </a:ext>
            </a:extLst>
          </p:cNvPr>
          <p:cNvGrpSpPr/>
          <p:nvPr/>
        </p:nvGrpSpPr>
        <p:grpSpPr>
          <a:xfrm>
            <a:off x="1930659" y="858877"/>
            <a:ext cx="3226800" cy="5816977"/>
            <a:chOff x="2133859" y="221873"/>
            <a:chExt cx="3226800" cy="5816977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4892B45-7141-8712-1D6F-EF8967D45538}"/>
                </a:ext>
              </a:extLst>
            </p:cNvPr>
            <p:cNvSpPr/>
            <p:nvPr/>
          </p:nvSpPr>
          <p:spPr>
            <a:xfrm flipH="1">
              <a:off x="2343343" y="416375"/>
              <a:ext cx="3017316" cy="5622475"/>
            </a:xfrm>
            <a:custGeom>
              <a:avLst/>
              <a:gdLst>
                <a:gd name="connsiteX0" fmla="*/ 577177 w 3017316"/>
                <a:gd name="connsiteY0" fmla="*/ 5150424 h 5622475"/>
                <a:gd name="connsiteX1" fmla="*/ 1048835 w 3017316"/>
                <a:gd name="connsiteY1" fmla="*/ 5622080 h 5622475"/>
                <a:gd name="connsiteX2" fmla="*/ 1021728 w 3017316"/>
                <a:gd name="connsiteY2" fmla="*/ 5622080 h 5622475"/>
                <a:gd name="connsiteX3" fmla="*/ 563353 w 3017316"/>
                <a:gd name="connsiteY3" fmla="*/ 5163706 h 5622475"/>
                <a:gd name="connsiteX4" fmla="*/ 562810 w 3017316"/>
                <a:gd name="connsiteY4" fmla="*/ 2439643 h 5622475"/>
                <a:gd name="connsiteX5" fmla="*/ 563353 w 3017316"/>
                <a:gd name="connsiteY5" fmla="*/ 2439209 h 5622475"/>
                <a:gd name="connsiteX6" fmla="*/ 3002957 w 3017316"/>
                <a:gd name="connsiteY6" fmla="*/ -396 h 5622475"/>
                <a:gd name="connsiteX7" fmla="*/ 3016239 w 3017316"/>
                <a:gd name="connsiteY7" fmla="*/ 13158 h 5622475"/>
                <a:gd name="connsiteX8" fmla="*/ 576635 w 3017316"/>
                <a:gd name="connsiteY8" fmla="*/ 2452762 h 5622475"/>
                <a:gd name="connsiteX9" fmla="*/ 576635 w 3017316"/>
                <a:gd name="connsiteY9" fmla="*/ 5150424 h 562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17316" h="5622475">
                  <a:moveTo>
                    <a:pt x="577177" y="5150424"/>
                  </a:moveTo>
                  <a:lnTo>
                    <a:pt x="1048835" y="5622080"/>
                  </a:lnTo>
                  <a:lnTo>
                    <a:pt x="1021728" y="5622080"/>
                  </a:lnTo>
                  <a:lnTo>
                    <a:pt x="563353" y="5163706"/>
                  </a:lnTo>
                  <a:cubicBezTo>
                    <a:pt x="-189130" y="4411604"/>
                    <a:pt x="-189130" y="3191990"/>
                    <a:pt x="562810" y="2439643"/>
                  </a:cubicBezTo>
                  <a:cubicBezTo>
                    <a:pt x="563081" y="2439507"/>
                    <a:pt x="563081" y="2439345"/>
                    <a:pt x="563353" y="2439209"/>
                  </a:cubicBezTo>
                  <a:lnTo>
                    <a:pt x="3002957" y="-396"/>
                  </a:lnTo>
                  <a:lnTo>
                    <a:pt x="3016239" y="13158"/>
                  </a:lnTo>
                  <a:lnTo>
                    <a:pt x="576635" y="2452762"/>
                  </a:lnTo>
                  <a:cubicBezTo>
                    <a:pt x="-167986" y="3197873"/>
                    <a:pt x="-167986" y="4405313"/>
                    <a:pt x="576635" y="5150424"/>
                  </a:cubicBezTo>
                  <a:close/>
                </a:path>
              </a:pathLst>
            </a:custGeom>
            <a:solidFill>
              <a:srgbClr val="FFFFFF"/>
            </a:solidFill>
            <a:ln w="270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398AF1A-4D8D-A19E-A013-31B1DDADF725}"/>
                </a:ext>
              </a:extLst>
            </p:cNvPr>
            <p:cNvSpPr/>
            <p:nvPr/>
          </p:nvSpPr>
          <p:spPr>
            <a:xfrm>
              <a:off x="2133859" y="221873"/>
              <a:ext cx="179988" cy="179988"/>
            </a:xfrm>
            <a:custGeom>
              <a:avLst/>
              <a:gdLst>
                <a:gd name="connsiteX0" fmla="*/ 179988 w 179988"/>
                <a:gd name="connsiteY0" fmla="*/ 89994 h 179988"/>
                <a:gd name="connsiteX1" fmla="*/ 89994 w 179988"/>
                <a:gd name="connsiteY1" fmla="*/ 179989 h 179988"/>
                <a:gd name="connsiteX2" fmla="*/ -1 w 179988"/>
                <a:gd name="connsiteY2" fmla="*/ 89994 h 179988"/>
                <a:gd name="connsiteX3" fmla="*/ 89994 w 179988"/>
                <a:gd name="connsiteY3" fmla="*/ 0 h 179988"/>
                <a:gd name="connsiteX4" fmla="*/ 179988 w 179988"/>
                <a:gd name="connsiteY4" fmla="*/ 89994 h 17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988" h="179988">
                  <a:moveTo>
                    <a:pt x="179988" y="89994"/>
                  </a:moveTo>
                  <a:cubicBezTo>
                    <a:pt x="179988" y="139697"/>
                    <a:pt x="139697" y="179989"/>
                    <a:pt x="89994" y="179989"/>
                  </a:cubicBezTo>
                  <a:cubicBezTo>
                    <a:pt x="40291" y="179989"/>
                    <a:pt x="-1" y="139697"/>
                    <a:pt x="-1" y="89994"/>
                  </a:cubicBezTo>
                  <a:cubicBezTo>
                    <a:pt x="-1" y="40292"/>
                    <a:pt x="40291" y="0"/>
                    <a:pt x="89994" y="0"/>
                  </a:cubicBezTo>
                  <a:cubicBezTo>
                    <a:pt x="139697" y="0"/>
                    <a:pt x="179988" y="40292"/>
                    <a:pt x="179988" y="89994"/>
                  </a:cubicBezTo>
                  <a:close/>
                </a:path>
              </a:pathLst>
            </a:custGeom>
            <a:solidFill>
              <a:srgbClr val="FFFFFF"/>
            </a:solidFill>
            <a:ln w="270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0712DA2-1DA4-9E7E-C2F0-815A2B46C5DB}"/>
              </a:ext>
            </a:extLst>
          </p:cNvPr>
          <p:cNvSpPr/>
          <p:nvPr/>
        </p:nvSpPr>
        <p:spPr>
          <a:xfrm rot="18900000" flipH="1">
            <a:off x="-1187045" y="467690"/>
            <a:ext cx="4869308" cy="8435409"/>
          </a:xfrm>
          <a:custGeom>
            <a:avLst/>
            <a:gdLst>
              <a:gd name="connsiteX0" fmla="*/ 0 w 4258082"/>
              <a:gd name="connsiteY0" fmla="*/ 0 h 7376543"/>
              <a:gd name="connsiteX1" fmla="*/ 4258082 w 4258082"/>
              <a:gd name="connsiteY1" fmla="*/ 4258081 h 7376543"/>
              <a:gd name="connsiteX2" fmla="*/ 1139620 w 4258082"/>
              <a:gd name="connsiteY2" fmla="*/ 7376543 h 7376543"/>
              <a:gd name="connsiteX3" fmla="*/ 763494 w 4258082"/>
              <a:gd name="connsiteY3" fmla="*/ 7376543 h 7376543"/>
              <a:gd name="connsiteX4" fmla="*/ 0 w 4258082"/>
              <a:gd name="connsiteY4" fmla="*/ 6613049 h 7376543"/>
              <a:gd name="connsiteX5" fmla="*/ 0 w 4258082"/>
              <a:gd name="connsiteY5" fmla="*/ 0 h 737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8082" h="7376543">
                <a:moveTo>
                  <a:pt x="0" y="0"/>
                </a:moveTo>
                <a:lnTo>
                  <a:pt x="4258082" y="4258081"/>
                </a:lnTo>
                <a:lnTo>
                  <a:pt x="1139620" y="7376543"/>
                </a:lnTo>
                <a:lnTo>
                  <a:pt x="763494" y="7376543"/>
                </a:lnTo>
                <a:cubicBezTo>
                  <a:pt x="341828" y="7376543"/>
                  <a:pt x="0" y="7034715"/>
                  <a:pt x="0" y="6613049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40000">
                <a:schemeClr val="accent4"/>
              </a:gs>
              <a:gs pos="100000">
                <a:schemeClr val="accent1"/>
              </a:gs>
            </a:gsLst>
            <a:lin ang="18900000" scaled="1"/>
          </a:gradFill>
          <a:ln w="25378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19B2BF-E41D-0603-357E-9C9E85918502}"/>
              </a:ext>
            </a:extLst>
          </p:cNvPr>
          <p:cNvSpPr txBox="1"/>
          <p:nvPr/>
        </p:nvSpPr>
        <p:spPr>
          <a:xfrm>
            <a:off x="214085" y="4879524"/>
            <a:ext cx="453519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Future Enhancements</a:t>
            </a:r>
            <a:endParaRPr lang="en-IN" sz="40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1F4019D-B57A-C832-EEF2-E85C0730FDA8}"/>
              </a:ext>
            </a:extLst>
          </p:cNvPr>
          <p:cNvGrpSpPr/>
          <p:nvPr/>
        </p:nvGrpSpPr>
        <p:grpSpPr>
          <a:xfrm>
            <a:off x="5951537" y="1441485"/>
            <a:ext cx="5605462" cy="3975030"/>
            <a:chOff x="5951538" y="529359"/>
            <a:chExt cx="5605462" cy="397503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CEA2B03A-BBD0-7A68-EFCD-81D4502564C7}"/>
                </a:ext>
              </a:extLst>
            </p:cNvPr>
            <p:cNvSpPr/>
            <p:nvPr/>
          </p:nvSpPr>
          <p:spPr>
            <a:xfrm>
              <a:off x="5951538" y="529359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sz="16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Integrate Vector Database for storing embeddings. </a:t>
              </a:r>
              <a:endParaRPr lang="en-IN" sz="16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B863AB9A-1B62-3AA6-5C59-725C4A5A9985}"/>
                </a:ext>
              </a:extLst>
            </p:cNvPr>
            <p:cNvSpPr/>
            <p:nvPr/>
          </p:nvSpPr>
          <p:spPr>
            <a:xfrm>
              <a:off x="5951538" y="2210695"/>
              <a:ext cx="5605462" cy="676729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US" sz="16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Integration of more advanced language models and embeddings.</a:t>
              </a:r>
              <a:endParaRPr lang="en-IN" sz="16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546511A-081B-94E0-4C55-4FCA1B46EEDC}"/>
                </a:ext>
              </a:extLst>
            </p:cNvPr>
            <p:cNvSpPr/>
            <p:nvPr/>
          </p:nvSpPr>
          <p:spPr>
            <a:xfrm>
              <a:off x="5951538" y="1255881"/>
              <a:ext cx="5605462" cy="722598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US" sz="16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Support for additional document formats, such as Word documents or web pages.</a:t>
              </a:r>
              <a:endParaRPr lang="en-IN" sz="16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44E7D503-F3CE-5940-49C3-37D2A0A693FB}"/>
                </a:ext>
              </a:extLst>
            </p:cNvPr>
            <p:cNvSpPr/>
            <p:nvPr/>
          </p:nvSpPr>
          <p:spPr>
            <a:xfrm>
              <a:off x="5951538" y="3119640"/>
              <a:ext cx="5605462" cy="48260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IN" sz="16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Improved error handling and user feedback.</a:t>
              </a:r>
              <a:endParaRPr lang="en-IN" sz="16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0B72F32-18CE-E132-2CEE-3073DA39191F}"/>
                </a:ext>
              </a:extLst>
            </p:cNvPr>
            <p:cNvSpPr/>
            <p:nvPr/>
          </p:nvSpPr>
          <p:spPr>
            <a:xfrm>
              <a:off x="5951538" y="3846129"/>
              <a:ext cx="5605462" cy="658260"/>
            </a:xfrm>
            <a:prstGeom prst="round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40000"/>
              <a:r>
                <a:rPr lang="en-US" sz="1600" b="0" i="0" dirty="0">
                  <a:solidFill>
                    <a:schemeClr val="bg1"/>
                  </a:solidFill>
                  <a:effectLst/>
                  <a:latin typeface="Microsoft JhengHei UI" panose="020B0604030504040204" pitchFamily="34" charset="-120"/>
                  <a:ea typeface="Microsoft JhengHei UI" panose="020B0604030504040204" pitchFamily="34" charset="-120"/>
                </a:rPr>
                <a:t>Enhanced user interface and customization options.</a:t>
              </a:r>
              <a:endParaRPr lang="en-IN" sz="16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D104FC97-29E0-C5D5-ED22-E3CFBEC9D80C}"/>
                </a:ext>
              </a:extLst>
            </p:cNvPr>
            <p:cNvSpPr/>
            <p:nvPr/>
          </p:nvSpPr>
          <p:spPr>
            <a:xfrm>
              <a:off x="6050280" y="626341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F1BEC14-D562-F9CF-88A4-E81602CE061C}"/>
                </a:ext>
              </a:extLst>
            </p:cNvPr>
            <p:cNvSpPr/>
            <p:nvPr/>
          </p:nvSpPr>
          <p:spPr>
            <a:xfrm>
              <a:off x="6050280" y="1472862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F953A57-F3E2-F44E-25DE-F8B0E1E41688}"/>
                </a:ext>
              </a:extLst>
            </p:cNvPr>
            <p:cNvSpPr/>
            <p:nvPr/>
          </p:nvSpPr>
          <p:spPr>
            <a:xfrm>
              <a:off x="6050280" y="2398857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5542F3DE-55A4-ACF9-CAEF-E29B453C2590}"/>
                </a:ext>
              </a:extLst>
            </p:cNvPr>
            <p:cNvSpPr/>
            <p:nvPr/>
          </p:nvSpPr>
          <p:spPr>
            <a:xfrm>
              <a:off x="6050280" y="3216622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99B3986-3469-54EC-ED74-AC94D3F0735A}"/>
                </a:ext>
              </a:extLst>
            </p:cNvPr>
            <p:cNvSpPr/>
            <p:nvPr/>
          </p:nvSpPr>
          <p:spPr>
            <a:xfrm>
              <a:off x="6050280" y="4030941"/>
              <a:ext cx="330200" cy="288636"/>
            </a:xfrm>
            <a:prstGeom prst="roundRect">
              <a:avLst/>
            </a:prstGeom>
            <a:gradFill>
              <a:gsLst>
                <a:gs pos="0">
                  <a:srgbClr val="4826DC"/>
                </a:gs>
                <a:gs pos="3000">
                  <a:srgbClr val="4D26DC"/>
                </a:gs>
                <a:gs pos="32000">
                  <a:srgbClr val="7226DE"/>
                </a:gs>
                <a:gs pos="58000">
                  <a:srgbClr val="8D27E0"/>
                </a:gs>
                <a:gs pos="82000">
                  <a:srgbClr val="9D27E1"/>
                </a:gs>
                <a:gs pos="100000">
                  <a:srgbClr val="A327E1"/>
                </a:gs>
              </a:gsLst>
              <a:lin ang="0" scaled="1"/>
            </a:gradFill>
            <a:ln w="254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>
                <a:solidFill>
                  <a:schemeClr val="tx1"/>
                </a:solidFill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981C7C9-49FB-B166-6BAC-49737A2D8C5F}"/>
              </a:ext>
            </a:extLst>
          </p:cNvPr>
          <p:cNvSpPr/>
          <p:nvPr/>
        </p:nvSpPr>
        <p:spPr>
          <a:xfrm rot="16200000" flipH="1">
            <a:off x="331292" y="-186852"/>
            <a:ext cx="1806825" cy="2041237"/>
          </a:xfrm>
          <a:custGeom>
            <a:avLst/>
            <a:gdLst>
              <a:gd name="connsiteX0" fmla="*/ 0 w 1806825"/>
              <a:gd name="connsiteY0" fmla="*/ 0 h 2041237"/>
              <a:gd name="connsiteX1" fmla="*/ 1806825 w 1806825"/>
              <a:gd name="connsiteY1" fmla="*/ 1806825 h 2041237"/>
              <a:gd name="connsiteX2" fmla="*/ 1791417 w 1806825"/>
              <a:gd name="connsiteY2" fmla="*/ 1856460 h 2041237"/>
              <a:gd name="connsiteX3" fmla="*/ 1512654 w 1806825"/>
              <a:gd name="connsiteY3" fmla="*/ 2041237 h 2041237"/>
              <a:gd name="connsiteX4" fmla="*/ 302538 w 1806825"/>
              <a:gd name="connsiteY4" fmla="*/ 2041236 h 2041237"/>
              <a:gd name="connsiteX5" fmla="*/ 0 w 1806825"/>
              <a:gd name="connsiteY5" fmla="*/ 1738698 h 2041237"/>
              <a:gd name="connsiteX6" fmla="*/ 0 w 1806825"/>
              <a:gd name="connsiteY6" fmla="*/ 0 h 2041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825" h="2041237">
                <a:moveTo>
                  <a:pt x="0" y="0"/>
                </a:moveTo>
                <a:lnTo>
                  <a:pt x="1806825" y="1806825"/>
                </a:lnTo>
                <a:lnTo>
                  <a:pt x="1791417" y="1856460"/>
                </a:lnTo>
                <a:cubicBezTo>
                  <a:pt x="1745489" y="1965045"/>
                  <a:pt x="1637970" y="2041236"/>
                  <a:pt x="1512654" y="2041237"/>
                </a:cubicBezTo>
                <a:lnTo>
                  <a:pt x="302538" y="2041236"/>
                </a:lnTo>
                <a:cubicBezTo>
                  <a:pt x="135451" y="2041236"/>
                  <a:pt x="0" y="1905785"/>
                  <a:pt x="0" y="173869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2709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709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26DC"/>
      </a:accent1>
      <a:accent2>
        <a:srgbClr val="5826DD"/>
      </a:accent2>
      <a:accent3>
        <a:srgbClr val="7326DE"/>
      </a:accent3>
      <a:accent4>
        <a:srgbClr val="8827E0"/>
      </a:accent4>
      <a:accent5>
        <a:srgbClr val="8827E0"/>
      </a:accent5>
      <a:accent6>
        <a:srgbClr val="A027E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536</Words>
  <Application>Microsoft Office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Microsoft JhengHei UI</vt:lpstr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SlideEgg</dc:creator>
  <cp:lastModifiedBy>Murali kumar R</cp:lastModifiedBy>
  <cp:revision>150</cp:revision>
  <dcterms:created xsi:type="dcterms:W3CDTF">2023-06-27T03:48:36Z</dcterms:created>
  <dcterms:modified xsi:type="dcterms:W3CDTF">2024-02-28T15:15:28Z</dcterms:modified>
</cp:coreProperties>
</file>

<file path=docProps/thumbnail.jpeg>
</file>